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1D8"/>
          </a:solidFill>
        </a:fill>
      </a:tcStyle>
    </a:wholeTbl>
    <a:band2H>
      <a:tcTxStyle b="def" i="def"/>
      <a:tcStyle>
        <a:tcBdr/>
        <a:fill>
          <a:solidFill>
            <a:srgbClr val="E7E9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CB"/>
          </a:solidFill>
        </a:fill>
      </a:tcStyle>
    </a:wholeTbl>
    <a:band2H>
      <a:tcTxStyle b="def" i="def"/>
      <a:tcStyle>
        <a:tcBdr/>
        <a:fill>
          <a:solidFill>
            <a:srgbClr val="E7EA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1CC"/>
          </a:solidFill>
        </a:fill>
      </a:tcStyle>
    </a:wholeTbl>
    <a:band2H>
      <a:tcTxStyle b="def" i="def"/>
      <a:tcStyle>
        <a:tcBdr/>
        <a:fill>
          <a:solidFill>
            <a:srgbClr val="E8F0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0" name="Shape 100"/>
          <p:cNvSpPr/>
          <p:nvPr>
            <p:ph type="sldImg"/>
          </p:nvPr>
        </p:nvSpPr>
        <p:spPr>
          <a:xfrm>
            <a:off x="1143000" y="685800"/>
            <a:ext cx="4572000" cy="3429000"/>
          </a:xfrm>
          <a:prstGeom prst="rect">
            <a:avLst/>
          </a:prstGeom>
        </p:spPr>
        <p:txBody>
          <a:bodyPr/>
          <a:lstStyle/>
          <a:p>
            <a:pPr/>
          </a:p>
        </p:txBody>
      </p:sp>
      <p:sp>
        <p:nvSpPr>
          <p:cNvPr id="101" name="Shape 10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ptos"/>
      </a:defRPr>
    </a:lvl1pPr>
    <a:lvl2pPr indent="228600" latinLnBrk="0">
      <a:defRPr sz="1200">
        <a:latin typeface="+mn-lt"/>
        <a:ea typeface="+mn-ea"/>
        <a:cs typeface="+mn-cs"/>
        <a:sym typeface="Aptos"/>
      </a:defRPr>
    </a:lvl2pPr>
    <a:lvl3pPr indent="457200" latinLnBrk="0">
      <a:defRPr sz="1200">
        <a:latin typeface="+mn-lt"/>
        <a:ea typeface="+mn-ea"/>
        <a:cs typeface="+mn-cs"/>
        <a:sym typeface="Aptos"/>
      </a:defRPr>
    </a:lvl3pPr>
    <a:lvl4pPr indent="685800" latinLnBrk="0">
      <a:defRPr sz="1200">
        <a:latin typeface="+mn-lt"/>
        <a:ea typeface="+mn-ea"/>
        <a:cs typeface="+mn-cs"/>
        <a:sym typeface="Aptos"/>
      </a:defRPr>
    </a:lvl4pPr>
    <a:lvl5pPr indent="914400" latinLnBrk="0">
      <a:defRPr sz="1200">
        <a:latin typeface="+mn-lt"/>
        <a:ea typeface="+mn-ea"/>
        <a:cs typeface="+mn-cs"/>
        <a:sym typeface="Aptos"/>
      </a:defRPr>
    </a:lvl5pPr>
    <a:lvl6pPr indent="1143000" latinLnBrk="0">
      <a:defRPr sz="1200">
        <a:latin typeface="+mn-lt"/>
        <a:ea typeface="+mn-ea"/>
        <a:cs typeface="+mn-cs"/>
        <a:sym typeface="Aptos"/>
      </a:defRPr>
    </a:lvl6pPr>
    <a:lvl7pPr indent="1371600" latinLnBrk="0">
      <a:defRPr sz="1200">
        <a:latin typeface="+mn-lt"/>
        <a:ea typeface="+mn-ea"/>
        <a:cs typeface="+mn-cs"/>
        <a:sym typeface="Aptos"/>
      </a:defRPr>
    </a:lvl7pPr>
    <a:lvl8pPr indent="1600200" latinLnBrk="0">
      <a:defRPr sz="1200">
        <a:latin typeface="+mn-lt"/>
        <a:ea typeface="+mn-ea"/>
        <a:cs typeface="+mn-cs"/>
        <a:sym typeface="Aptos"/>
      </a:defRPr>
    </a:lvl8pPr>
    <a:lvl9pPr indent="1828800" latinLnBrk="0">
      <a:defRPr sz="1200">
        <a:latin typeface="+mn-lt"/>
        <a:ea typeface="+mn-ea"/>
        <a:cs typeface="+mn-cs"/>
        <a:sym typeface="Aptos"/>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92" name="Title Text"/>
          <p:cNvSpPr txBox="1"/>
          <p:nvPr>
            <p:ph type="title"/>
          </p:nvPr>
        </p:nvSpPr>
        <p:spPr>
          <a:prstGeom prst="rect">
            <a:avLst/>
          </a:prstGeom>
        </p:spPr>
        <p:txBody>
          <a:bodyPr lIns="45719" tIns="45719" rIns="45719" bIns="45719"/>
          <a:lstStyle/>
          <a:p>
            <a:pPr/>
            <a:r>
              <a:t>Title Text</a:t>
            </a:r>
          </a:p>
        </p:txBody>
      </p:sp>
      <p:sp>
        <p:nvSpPr>
          <p:cNvPr id="93" name="Body Level One…"/>
          <p:cNvSpPr txBox="1"/>
          <p:nvPr>
            <p:ph type="body" idx="1"/>
          </p:nvPr>
        </p:nvSpPr>
        <p:spPr>
          <a:prstGeom prst="rect">
            <a:avLst/>
          </a:prstGeom>
        </p:spPr>
        <p:txBody>
          <a:bodyPr lIns="45719" tIns="45719" rIns="45719" bIns="45719"/>
          <a:lstStyle>
            <a:lvl3pPr marL="1234439" indent="-320039"/>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xfrm>
            <a:off x="11080144" y="6404292"/>
            <a:ext cx="273657"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9"/>
          </a:xfrm>
          <a:prstGeom prst="rect">
            <a:avLst/>
          </a:prstGeom>
        </p:spPr>
        <p:txBody>
          <a:bodyPr/>
          <a:lstStyle>
            <a:lvl1pPr marL="0" indent="0">
              <a:buSzTx/>
              <a:buFontTx/>
              <a:buNone/>
              <a:defRPr sz="2400">
                <a:solidFill>
                  <a:srgbClr val="757575"/>
                </a:solidFill>
              </a:defRPr>
            </a:lvl1pPr>
            <a:lvl2pPr marL="0" indent="0">
              <a:buSzTx/>
              <a:buFontTx/>
              <a:buNone/>
              <a:defRPr sz="2400">
                <a:solidFill>
                  <a:srgbClr val="757575"/>
                </a:solidFill>
              </a:defRPr>
            </a:lvl2pPr>
            <a:lvl3pPr marL="0" indent="0">
              <a:buSzTx/>
              <a:buFontTx/>
              <a:buNone/>
              <a:defRPr sz="2400">
                <a:solidFill>
                  <a:srgbClr val="757575"/>
                </a:solidFill>
              </a:defRPr>
            </a:lvl3pPr>
            <a:lvl4pPr marL="0" indent="0">
              <a:buSzTx/>
              <a:buFontTx/>
              <a:buNone/>
              <a:defRPr sz="2400">
                <a:solidFill>
                  <a:srgbClr val="757575"/>
                </a:solidFill>
              </a:defRPr>
            </a:lvl4pPr>
            <a:lvl5pPr marL="0" indent="0">
              <a:buSzTx/>
              <a:buFontTx/>
              <a:buNone/>
              <a:defRPr sz="2400">
                <a:solidFill>
                  <a:srgbClr val="757575"/>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90" cy="823914"/>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4"/>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6" y="2057400"/>
            <a:ext cx="3932241" cy="3811588"/>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2" cy="4873625"/>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0147" y="6404293"/>
            <a:ext cx="273654" cy="269239"/>
          </a:xfrm>
          <a:prstGeom prst="rect">
            <a:avLst/>
          </a:prstGeom>
          <a:ln w="12700">
            <a:miter lim="400000"/>
          </a:ln>
        </p:spPr>
        <p:txBody>
          <a:bodyPr wrap="none" lIns="45718" tIns="45718" rIns="45718" bIns="45718" anchor="ctr">
            <a:spAutoFit/>
          </a:bodyPr>
          <a:lstStyle>
            <a:lvl1pPr algn="r">
              <a:defRPr sz="1200">
                <a:solidFill>
                  <a:srgbClr val="757575"/>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gif"/><Relationship Id="rId3" Type="http://schemas.openxmlformats.org/officeDocument/2006/relationships/image" Target="../media/image2.gif"/><Relationship Id="rId4"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Title 1"/>
          <p:cNvSpPr txBox="1"/>
          <p:nvPr>
            <p:ph type="ctrTitle"/>
          </p:nvPr>
        </p:nvSpPr>
        <p:spPr>
          <a:xfrm>
            <a:off x="1524000" y="1122362"/>
            <a:ext cx="9144000" cy="2387601"/>
          </a:xfrm>
          <a:prstGeom prst="rect">
            <a:avLst/>
          </a:prstGeom>
        </p:spPr>
        <p:txBody>
          <a:bodyPr/>
          <a:lstStyle/>
          <a:p>
            <a:pPr>
              <a:defRPr sz="4800"/>
            </a:pPr>
            <a:r>
              <a:t>Using Growth Norms to (in)Validate </a:t>
            </a:r>
            <a:br/>
            <a:r>
              <a:t>Years of Learning</a:t>
            </a:r>
          </a:p>
        </p:txBody>
      </p:sp>
      <p:sp>
        <p:nvSpPr>
          <p:cNvPr id="104" name="Subtitle 2"/>
          <p:cNvSpPr txBox="1"/>
          <p:nvPr>
            <p:ph type="subTitle" sz="quarter" idx="1"/>
          </p:nvPr>
        </p:nvSpPr>
        <p:spPr>
          <a:xfrm>
            <a:off x="1524000" y="3602037"/>
            <a:ext cx="9144000" cy="982489"/>
          </a:xfrm>
          <a:prstGeom prst="rect">
            <a:avLst/>
          </a:prstGeom>
        </p:spPr>
        <p:txBody>
          <a:bodyPr/>
          <a:lstStyle/>
          <a:p>
            <a:pPr/>
            <a:r>
              <a:t>Damian Betebenner, Center for Assessment </a:t>
            </a:r>
          </a:p>
          <a:p>
            <a:pPr/>
            <a:r>
              <a:t>Charlie DePascale, Psychometric Confections</a:t>
            </a:r>
          </a:p>
        </p:txBody>
      </p:sp>
      <p:sp>
        <p:nvSpPr>
          <p:cNvPr id="105" name="Subtitle 2"/>
          <p:cNvSpPr txBox="1"/>
          <p:nvPr/>
        </p:nvSpPr>
        <p:spPr>
          <a:xfrm>
            <a:off x="1672016" y="4985359"/>
            <a:ext cx="9052561" cy="11923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defTabSz="512062">
              <a:lnSpc>
                <a:spcPct val="90000"/>
              </a:lnSpc>
              <a:spcBef>
                <a:spcPts val="500"/>
              </a:spcBef>
              <a:defRPr sz="1000"/>
            </a:pPr>
            <a:r>
              <a:t>NCME Annual Meeting</a:t>
            </a:r>
            <a:endParaRPr sz="1300"/>
          </a:p>
          <a:p>
            <a:pPr algn="ctr" defTabSz="512062">
              <a:lnSpc>
                <a:spcPct val="90000"/>
              </a:lnSpc>
              <a:spcBef>
                <a:spcPts val="500"/>
              </a:spcBef>
              <a:defRPr sz="1000"/>
            </a:pPr>
            <a:r>
              <a:t>Philadelphia, PA</a:t>
            </a:r>
            <a:endParaRPr sz="1300"/>
          </a:p>
          <a:p>
            <a:pPr algn="ctr" defTabSz="512062">
              <a:lnSpc>
                <a:spcPct val="90000"/>
              </a:lnSpc>
              <a:spcBef>
                <a:spcPts val="500"/>
              </a:spcBef>
              <a:defRPr sz="1000"/>
            </a:pPr>
            <a:r>
              <a:t>April 1</a:t>
            </a:r>
            <a:r>
              <a:t>3</a:t>
            </a:r>
            <a:r>
              <a:t>, 2024</a:t>
            </a:r>
            <a:endParaRPr sz="1300"/>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itle 1"/>
          <p:cNvSpPr txBox="1"/>
          <p:nvPr>
            <p:ph type="title"/>
          </p:nvPr>
        </p:nvSpPr>
        <p:spPr>
          <a:xfrm>
            <a:off x="838200" y="365125"/>
            <a:ext cx="10515600" cy="1325563"/>
          </a:xfrm>
          <a:prstGeom prst="rect">
            <a:avLst/>
          </a:prstGeom>
        </p:spPr>
        <p:txBody>
          <a:bodyPr/>
          <a:lstStyle/>
          <a:p>
            <a:pPr/>
            <a:r>
              <a:t>Illustration</a:t>
            </a:r>
          </a:p>
        </p:txBody>
      </p:sp>
      <p:pic>
        <p:nvPicPr>
          <p:cNvPr id="166" name="Effect_Size_SGP_Plot_1a.svg" descr="Effect_Size_SGP_Plot_1a.svg"/>
          <p:cNvPicPr>
            <a:picLocks noChangeAspect="1"/>
          </p:cNvPicPr>
          <p:nvPr/>
        </p:nvPicPr>
        <p:blipFill>
          <a:blip r:embed="rId2">
            <a:extLst/>
          </a:blip>
          <a:stretch>
            <a:fillRect/>
          </a:stretch>
        </p:blipFill>
        <p:spPr>
          <a:xfrm>
            <a:off x="2921000" y="1524000"/>
            <a:ext cx="6350002" cy="490682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itle 1"/>
          <p:cNvSpPr txBox="1"/>
          <p:nvPr>
            <p:ph type="title"/>
          </p:nvPr>
        </p:nvSpPr>
        <p:spPr>
          <a:xfrm>
            <a:off x="838200" y="365125"/>
            <a:ext cx="10515600" cy="1325563"/>
          </a:xfrm>
          <a:prstGeom prst="rect">
            <a:avLst/>
          </a:prstGeom>
        </p:spPr>
        <p:txBody>
          <a:bodyPr/>
          <a:lstStyle/>
          <a:p>
            <a:pPr/>
            <a:r>
              <a:t>Illustration</a:t>
            </a:r>
          </a:p>
        </p:txBody>
      </p:sp>
      <p:pic>
        <p:nvPicPr>
          <p:cNvPr id="169" name="Effect_Size_SGP_Plot_1a.svg" descr="Effect_Size_SGP_Plot_1a.svg"/>
          <p:cNvPicPr>
            <a:picLocks noChangeAspect="1"/>
          </p:cNvPicPr>
          <p:nvPr/>
        </p:nvPicPr>
        <p:blipFill>
          <a:blip r:embed="rId2">
            <a:extLst/>
          </a:blip>
          <a:stretch>
            <a:fillRect/>
          </a:stretch>
        </p:blipFill>
        <p:spPr>
          <a:xfrm>
            <a:off x="5328501" y="1485376"/>
            <a:ext cx="6350002" cy="4906820"/>
          </a:xfrm>
          <a:prstGeom prst="rect">
            <a:avLst/>
          </a:prstGeom>
          <a:ln w="12700">
            <a:miter lim="400000"/>
          </a:ln>
        </p:spPr>
      </p:pic>
      <p:sp>
        <p:nvSpPr>
          <p:cNvPr id="170" name="Note that the effect-size definition of a year’s worth of learning doesn’t translate well to the individual level…"/>
          <p:cNvSpPr txBox="1"/>
          <p:nvPr/>
        </p:nvSpPr>
        <p:spPr>
          <a:xfrm>
            <a:off x="967804" y="1777917"/>
            <a:ext cx="3951485" cy="3723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pPr>
            <a:r>
              <a:t>Note that the effect-size definition of a year’s worth of learning doesn’t translate well to the individual level</a:t>
            </a:r>
          </a:p>
          <a:p>
            <a:pPr marL="180472" indent="-180472">
              <a:buSzPct val="100000"/>
              <a:buChar char="•"/>
            </a:pPr>
            <a:r>
              <a:t>Due to the well known negative correlation between prior score and gain, there are large disparities of students making a year’s worth of learning</a:t>
            </a:r>
          </a:p>
          <a:p>
            <a:pPr lvl="1" marL="561472" indent="-180472">
              <a:buSzPct val="100000"/>
              <a:buChar char="•"/>
            </a:pPr>
            <a:r>
              <a:t>1st Decile: 74.4%</a:t>
            </a:r>
          </a:p>
          <a:p>
            <a:pPr lvl="1" marL="561472" indent="-180472">
              <a:buSzPct val="100000"/>
              <a:buChar char="•"/>
            </a:pPr>
            <a:r>
              <a:t>10th Decile: 15.7%</a:t>
            </a:r>
          </a:p>
          <a:p>
            <a:pPr marL="180472" indent="-180472">
              <a:buSzPct val="100000"/>
              <a:buChar char="•"/>
            </a:pPr>
            <a:r>
              <a:t>Using regression we can extend the initial definition to accommodate this.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itle 1"/>
          <p:cNvSpPr txBox="1"/>
          <p:nvPr>
            <p:ph type="title"/>
          </p:nvPr>
        </p:nvSpPr>
        <p:spPr>
          <a:xfrm>
            <a:off x="838200" y="365125"/>
            <a:ext cx="10515600" cy="1325563"/>
          </a:xfrm>
          <a:prstGeom prst="rect">
            <a:avLst/>
          </a:prstGeom>
        </p:spPr>
        <p:txBody>
          <a:bodyPr/>
          <a:lstStyle/>
          <a:p>
            <a:pPr/>
            <a:r>
              <a:t>Illustration</a:t>
            </a:r>
          </a:p>
        </p:txBody>
      </p:sp>
      <p:pic>
        <p:nvPicPr>
          <p:cNvPr id="173" name="Effect_Size_SGP_Plot_3.svg" descr="Effect_Size_SGP_Plot_3.svg"/>
          <p:cNvPicPr>
            <a:picLocks noChangeAspect="1"/>
          </p:cNvPicPr>
          <p:nvPr/>
        </p:nvPicPr>
        <p:blipFill>
          <a:blip r:embed="rId2">
            <a:extLst/>
          </a:blip>
          <a:stretch>
            <a:fillRect/>
          </a:stretch>
        </p:blipFill>
        <p:spPr>
          <a:xfrm>
            <a:off x="5300216" y="1384811"/>
            <a:ext cx="6447284" cy="4981995"/>
          </a:xfrm>
          <a:prstGeom prst="rect">
            <a:avLst/>
          </a:prstGeom>
          <a:ln w="12700">
            <a:miter lim="400000"/>
          </a:ln>
        </p:spPr>
      </p:pic>
      <p:sp>
        <p:nvSpPr>
          <p:cNvPr id="174" name="The extension of the concept of a year’s worth of learning using the SGP framework sets 50th percentile growth to be a year’s worth of learning.…"/>
          <p:cNvSpPr txBox="1"/>
          <p:nvPr/>
        </p:nvSpPr>
        <p:spPr>
          <a:xfrm>
            <a:off x="887654" y="1795779"/>
            <a:ext cx="4011576" cy="316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pPr>
            <a:r>
              <a:t>The extension of the concept of a year’s worth of learning using the SGP framework sets 50th percentile growth to be a year’s worth of learning.</a:t>
            </a:r>
          </a:p>
          <a:p>
            <a:pPr marL="180472" indent="-180472">
              <a:buSzPct val="100000"/>
              <a:buChar char="•"/>
            </a:pPr>
            <a:r>
              <a:t>Note that an SGP is a percentile and indicates a (conditional) probability.</a:t>
            </a:r>
          </a:p>
          <a:p>
            <a:pPr marL="180472" indent="-180472">
              <a:buSzPct val="100000"/>
              <a:buChar char="•"/>
            </a:pPr>
            <a:r>
              <a:t>In the year in which the SGP norms are established, 50% of student will be above/below the year of learning threshold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itle 1"/>
          <p:cNvSpPr txBox="1"/>
          <p:nvPr>
            <p:ph type="title"/>
          </p:nvPr>
        </p:nvSpPr>
        <p:spPr>
          <a:xfrm>
            <a:off x="838200" y="365125"/>
            <a:ext cx="10515600" cy="1325563"/>
          </a:xfrm>
          <a:prstGeom prst="rect">
            <a:avLst/>
          </a:prstGeom>
        </p:spPr>
        <p:txBody>
          <a:bodyPr/>
          <a:lstStyle/>
          <a:p>
            <a:pPr/>
            <a:r>
              <a:t>Data &amp; Analyses</a:t>
            </a:r>
          </a:p>
        </p:txBody>
      </p:sp>
      <p:sp>
        <p:nvSpPr>
          <p:cNvPr id="177" name="Content Placeholder 2"/>
          <p:cNvSpPr txBox="1"/>
          <p:nvPr>
            <p:ph type="body" idx="1"/>
          </p:nvPr>
        </p:nvSpPr>
        <p:spPr>
          <a:xfrm>
            <a:off x="838200" y="1490892"/>
            <a:ext cx="10515600" cy="4809559"/>
          </a:xfrm>
          <a:prstGeom prst="rect">
            <a:avLst/>
          </a:prstGeom>
        </p:spPr>
        <p:txBody>
          <a:bodyPr/>
          <a:lstStyle/>
          <a:p>
            <a:pPr marL="120315" indent="-120315" defTabSz="457200">
              <a:lnSpc>
                <a:spcPct val="100000"/>
              </a:lnSpc>
              <a:spcBef>
                <a:spcPts val="0"/>
              </a:spcBef>
              <a:buFontTx/>
              <a:defRPr>
                <a:uFill>
                  <a:solidFill>
                    <a:srgbClr val="000000"/>
                  </a:solidFill>
                </a:uFill>
                <a:latin typeface="Calibri"/>
                <a:ea typeface="Calibri"/>
                <a:cs typeface="Calibri"/>
                <a:sym typeface="Calibri"/>
              </a:defRPr>
            </a:pPr>
            <a:r>
              <a:t>We utilize vertically scaled data from 4 different states.</a:t>
            </a:r>
          </a:p>
          <a:p>
            <a:pPr marL="120315" indent="-120315" defTabSz="457200">
              <a:lnSpc>
                <a:spcPct val="100000"/>
              </a:lnSpc>
              <a:spcBef>
                <a:spcPts val="0"/>
              </a:spcBef>
              <a:buFontTx/>
              <a:defRPr>
                <a:uFill>
                  <a:solidFill>
                    <a:srgbClr val="000000"/>
                  </a:solidFill>
                </a:uFill>
                <a:latin typeface="Calibri"/>
                <a:ea typeface="Calibri"/>
                <a:cs typeface="Calibri"/>
                <a:sym typeface="Calibri"/>
              </a:defRPr>
            </a:pPr>
            <a:r>
              <a:t>Using this data we create growth norms (coefficient matrices in two ways)</a:t>
            </a:r>
          </a:p>
          <a:p>
            <a:pPr lvl="1" marL="501314" indent="-120314" defTabSz="457200">
              <a:lnSpc>
                <a:spcPct val="100000"/>
              </a:lnSpc>
              <a:spcBef>
                <a:spcPts val="0"/>
              </a:spcBef>
              <a:buFontTx/>
              <a:defRPr>
                <a:uFill>
                  <a:solidFill>
                    <a:srgbClr val="000000"/>
                  </a:solidFill>
                </a:uFill>
                <a:latin typeface="Calibri"/>
                <a:ea typeface="Calibri"/>
                <a:cs typeface="Calibri"/>
                <a:sym typeface="Calibri"/>
              </a:defRPr>
            </a:pPr>
            <a:r>
              <a:t>Consecutive grade growth norms (e.g., grade 3 to 4 growth norms).</a:t>
            </a:r>
          </a:p>
          <a:p>
            <a:pPr lvl="1" marL="501314" indent="-120314" defTabSz="457200">
              <a:lnSpc>
                <a:spcPct val="100000"/>
              </a:lnSpc>
              <a:spcBef>
                <a:spcPts val="0"/>
              </a:spcBef>
              <a:buFontTx/>
              <a:defRPr>
                <a:uFill>
                  <a:solidFill>
                    <a:srgbClr val="000000"/>
                  </a:solidFill>
                </a:uFill>
                <a:latin typeface="Calibri"/>
                <a:ea typeface="Calibri"/>
                <a:cs typeface="Calibri"/>
                <a:sym typeface="Calibri"/>
              </a:defRPr>
            </a:pPr>
            <a:r>
              <a:t>Growth norms extending across two years (e.g., grade 3 to 5 growth norms)  </a:t>
            </a:r>
          </a:p>
          <a:p>
            <a:pPr marL="120315" indent="-120315" defTabSz="457200">
              <a:lnSpc>
                <a:spcPct val="100000"/>
              </a:lnSpc>
              <a:spcBef>
                <a:spcPts val="0"/>
              </a:spcBef>
              <a:buFontTx/>
              <a:defRPr>
                <a:uFill>
                  <a:solidFill>
                    <a:srgbClr val="000000"/>
                  </a:solidFill>
                </a:uFill>
                <a:latin typeface="Calibri"/>
                <a:ea typeface="Calibri"/>
                <a:cs typeface="Calibri"/>
                <a:sym typeface="Calibri"/>
              </a:defRPr>
            </a:pPr>
            <a:r>
              <a:t>Using these growth norms we: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itle 1"/>
          <p:cNvSpPr txBox="1"/>
          <p:nvPr>
            <p:ph type="title"/>
          </p:nvPr>
        </p:nvSpPr>
        <p:spPr>
          <a:xfrm>
            <a:off x="838200" y="365125"/>
            <a:ext cx="10515600" cy="1325563"/>
          </a:xfrm>
          <a:prstGeom prst="rect">
            <a:avLst/>
          </a:prstGeom>
        </p:spPr>
        <p:txBody>
          <a:bodyPr/>
          <a:lstStyle/>
          <a:p>
            <a:pPr/>
            <a:r>
              <a:t>Analyses</a:t>
            </a:r>
          </a:p>
        </p:txBody>
      </p:sp>
      <p:sp>
        <p:nvSpPr>
          <p:cNvPr id="180" name="Content Placeholder 2"/>
          <p:cNvSpPr txBox="1"/>
          <p:nvPr>
            <p:ph type="body" idx="1"/>
          </p:nvPr>
        </p:nvSpPr>
        <p:spPr>
          <a:xfrm>
            <a:off x="838200" y="1490892"/>
            <a:ext cx="10515600" cy="4809559"/>
          </a:xfrm>
          <a:prstGeom prst="rect">
            <a:avLst/>
          </a:prstGeom>
        </p:spPr>
        <p:txBody>
          <a:bodyPr/>
          <a:lstStyle/>
          <a:p>
            <a:pPr marL="97455" indent="-97455" defTabSz="370331">
              <a:lnSpc>
                <a:spcPct val="100000"/>
              </a:lnSpc>
              <a:spcBef>
                <a:spcPts val="0"/>
              </a:spcBef>
              <a:buFontTx/>
              <a:defRPr sz="2100">
                <a:uFill>
                  <a:solidFill>
                    <a:srgbClr val="000000"/>
                  </a:solidFill>
                </a:uFill>
                <a:latin typeface="Calibri"/>
                <a:ea typeface="Calibri"/>
                <a:cs typeface="Calibri"/>
                <a:sym typeface="Calibri"/>
              </a:defRPr>
            </a:pPr>
            <a:r>
              <a:t>We calculate SGPs in various ways to determine the probability associated with growth across different time spans using actual, student longitudinal data:</a:t>
            </a:r>
          </a:p>
          <a:p>
            <a:pPr marL="0" indent="0" defTabSz="370331">
              <a:lnSpc>
                <a:spcPct val="100000"/>
              </a:lnSpc>
              <a:spcBef>
                <a:spcPts val="0"/>
              </a:spcBef>
              <a:buSzTx/>
              <a:buNone/>
              <a:defRPr sz="2100">
                <a:uFill>
                  <a:solidFill>
                    <a:srgbClr val="000000"/>
                  </a:solidFill>
                </a:uFill>
                <a:latin typeface="Calibri"/>
                <a:ea typeface="Calibri"/>
                <a:cs typeface="Calibri"/>
                <a:sym typeface="Calibri"/>
              </a:defRPr>
            </a:pPr>
          </a:p>
          <a:p>
            <a:pPr lvl="1" marL="406064" indent="-97455" defTabSz="370331">
              <a:lnSpc>
                <a:spcPct val="100000"/>
              </a:lnSpc>
              <a:spcBef>
                <a:spcPts val="0"/>
              </a:spcBef>
              <a:buFontTx/>
              <a:defRPr sz="2100">
                <a:uFill>
                  <a:solidFill>
                    <a:srgbClr val="000000"/>
                  </a:solidFill>
                </a:uFill>
                <a:latin typeface="Calibri"/>
                <a:ea typeface="Calibri"/>
                <a:cs typeface="Calibri"/>
                <a:sym typeface="Calibri"/>
              </a:defRPr>
            </a:pPr>
            <a:r>
              <a:t>0 Years of Growth: Assume identical scores for students from one grade to the next and feed those data into  the 1 year growth norms</a:t>
            </a:r>
          </a:p>
          <a:p>
            <a:pPr lvl="1" marL="406064" indent="-97455" defTabSz="370331">
              <a:lnSpc>
                <a:spcPct val="100000"/>
              </a:lnSpc>
              <a:spcBef>
                <a:spcPts val="0"/>
              </a:spcBef>
              <a:buFontTx/>
              <a:defRPr sz="2100">
                <a:uFill>
                  <a:solidFill>
                    <a:srgbClr val="000000"/>
                  </a:solidFill>
                </a:uFill>
                <a:latin typeface="Calibri"/>
                <a:ea typeface="Calibri"/>
                <a:cs typeface="Calibri"/>
                <a:sym typeface="Calibri"/>
              </a:defRPr>
            </a:pPr>
            <a:r>
              <a:t>2 Years of Growth: Use scores for individual students spanning two years (e.g., grade 3 and grade 5) and feed those data into the 1 year growth norms.</a:t>
            </a:r>
          </a:p>
          <a:p>
            <a:pPr lvl="1" marL="406064" indent="-97455" defTabSz="370331">
              <a:lnSpc>
                <a:spcPct val="100000"/>
              </a:lnSpc>
              <a:spcBef>
                <a:spcPts val="0"/>
              </a:spcBef>
              <a:buFontTx/>
              <a:defRPr sz="2100">
                <a:uFill>
                  <a:solidFill>
                    <a:srgbClr val="000000"/>
                  </a:solidFill>
                </a:uFill>
                <a:latin typeface="Calibri"/>
                <a:ea typeface="Calibri"/>
                <a:cs typeface="Calibri"/>
                <a:sym typeface="Calibri"/>
              </a:defRPr>
            </a:pPr>
            <a:r>
              <a:t>3 Years of Growth: Use scores for individual students spanning three years (e.g., grade 3 and grade 6) and feed those data into the 1 year growth norms. </a:t>
            </a:r>
          </a:p>
          <a:p>
            <a:pPr lvl="1" marL="406064" indent="-97455" defTabSz="370331">
              <a:lnSpc>
                <a:spcPct val="100000"/>
              </a:lnSpc>
              <a:spcBef>
                <a:spcPts val="0"/>
              </a:spcBef>
              <a:buFontTx/>
              <a:defRPr sz="2100">
                <a:uFill>
                  <a:solidFill>
                    <a:srgbClr val="000000"/>
                  </a:solidFill>
                </a:uFill>
                <a:latin typeface="Calibri"/>
                <a:ea typeface="Calibri"/>
                <a:cs typeface="Calibri"/>
                <a:sym typeface="Calibri"/>
              </a:defRPr>
            </a:pPr>
            <a:r>
              <a:t>1/2 Years of Growth: Use scores for individual students spanning one year (e.g., grade 3 and grade 4) and feed those data into the 2 year growth norms.</a:t>
            </a:r>
          </a:p>
          <a:p>
            <a:pPr marL="97455" indent="-97455" defTabSz="370331">
              <a:lnSpc>
                <a:spcPct val="100000"/>
              </a:lnSpc>
              <a:spcBef>
                <a:spcPts val="0"/>
              </a:spcBef>
              <a:buFontTx/>
              <a:defRPr sz="2100">
                <a:uFill>
                  <a:solidFill>
                    <a:srgbClr val="000000"/>
                  </a:solidFill>
                </a:uFill>
                <a:latin typeface="Calibri"/>
                <a:ea typeface="Calibri"/>
                <a:cs typeface="Calibri"/>
                <a:sym typeface="Calibri"/>
              </a:defRPr>
            </a:pPr>
            <a:r>
              <a:t>For example, we wish to know what is the average of the one year SGPs when we feed into growth representing two years of learning for students. </a:t>
            </a:r>
          </a:p>
          <a:p>
            <a:pPr lvl="1" marL="406064" indent="-97455" defTabSz="370331">
              <a:lnSpc>
                <a:spcPct val="100000"/>
              </a:lnSpc>
              <a:spcBef>
                <a:spcPts val="0"/>
              </a:spcBef>
              <a:buFontTx/>
              <a:defRPr sz="2100">
                <a:uFill>
                  <a:solidFill>
                    <a:srgbClr val="000000"/>
                  </a:solidFill>
                </a:uFill>
                <a:latin typeface="Calibri"/>
                <a:ea typeface="Calibri"/>
                <a:cs typeface="Calibri"/>
                <a:sym typeface="Calibri"/>
              </a:defRPr>
            </a:pPr>
            <a:r>
              <a:t>Is two years worth of learning an SGP of 90, 80, 70, …?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itle 1"/>
          <p:cNvSpPr txBox="1"/>
          <p:nvPr>
            <p:ph type="title"/>
          </p:nvPr>
        </p:nvSpPr>
        <p:spPr>
          <a:xfrm rot="16200000">
            <a:off x="-1556074" y="2377752"/>
            <a:ext cx="4966348" cy="1325564"/>
          </a:xfrm>
          <a:prstGeom prst="rect">
            <a:avLst/>
          </a:prstGeom>
        </p:spPr>
        <p:txBody>
          <a:bodyPr/>
          <a:lstStyle/>
          <a:p>
            <a:pPr/>
            <a:r>
              <a:t>Results</a:t>
            </a:r>
          </a:p>
        </p:txBody>
      </p:sp>
      <p:pic>
        <p:nvPicPr>
          <p:cNvPr id="183" name="cross_sectional_MATHEMATICS.svg" descr="cross_sectional_MATHEMATICS.svg"/>
          <p:cNvPicPr>
            <a:picLocks noChangeAspect="1"/>
          </p:cNvPicPr>
          <p:nvPr/>
        </p:nvPicPr>
        <p:blipFill>
          <a:blip r:embed="rId2">
            <a:extLst/>
          </a:blip>
          <a:stretch>
            <a:fillRect/>
          </a:stretch>
        </p:blipFill>
        <p:spPr>
          <a:xfrm>
            <a:off x="1741020" y="0"/>
            <a:ext cx="8875060" cy="68580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itle 1"/>
          <p:cNvSpPr txBox="1"/>
          <p:nvPr>
            <p:ph type="title"/>
          </p:nvPr>
        </p:nvSpPr>
        <p:spPr>
          <a:xfrm>
            <a:off x="838200" y="365125"/>
            <a:ext cx="10515600" cy="1325563"/>
          </a:xfrm>
          <a:prstGeom prst="rect">
            <a:avLst/>
          </a:prstGeom>
        </p:spPr>
        <p:txBody>
          <a:bodyPr/>
          <a:lstStyle/>
          <a:p>
            <a:pPr/>
            <a:r>
              <a:t>What does this all mean?</a:t>
            </a:r>
          </a:p>
        </p:txBody>
      </p:sp>
      <p:sp>
        <p:nvSpPr>
          <p:cNvPr id="186" name="Content Placeholder 2"/>
          <p:cNvSpPr txBox="1"/>
          <p:nvPr>
            <p:ph type="body" idx="1"/>
          </p:nvPr>
        </p:nvSpPr>
        <p:spPr>
          <a:xfrm>
            <a:off x="838200" y="1490892"/>
            <a:ext cx="10515600" cy="4809559"/>
          </a:xfrm>
          <a:prstGeom prst="rect">
            <a:avLst/>
          </a:prstGeom>
        </p:spPr>
        <p:txBody>
          <a:bodyPr/>
          <a:lstStyle/>
          <a:p>
            <a:pPr marL="120315" indent="-120315" defTabSz="457200">
              <a:lnSpc>
                <a:spcPct val="100000"/>
              </a:lnSpc>
              <a:spcBef>
                <a:spcPts val="0"/>
              </a:spcBef>
              <a:buFontTx/>
              <a:defRPr sz="2700">
                <a:uFill>
                  <a:solidFill>
                    <a:srgbClr val="000000"/>
                  </a:solidFill>
                </a:uFill>
                <a:latin typeface="Calibri"/>
                <a:ea typeface="Calibri"/>
                <a:cs typeface="Calibri"/>
                <a:sym typeface="Calibri"/>
              </a:defRPr>
            </a:pPr>
            <a:r>
              <a:t>The results, in general, are not believable. </a:t>
            </a:r>
          </a:p>
          <a:p>
            <a:pPr lvl="1" marL="501314" indent="-120314" defTabSz="457200">
              <a:lnSpc>
                <a:spcPct val="100000"/>
              </a:lnSpc>
              <a:spcBef>
                <a:spcPts val="0"/>
              </a:spcBef>
              <a:buFontTx/>
              <a:defRPr sz="2700">
                <a:uFill>
                  <a:solidFill>
                    <a:srgbClr val="000000"/>
                  </a:solidFill>
                </a:uFill>
                <a:latin typeface="Calibri"/>
                <a:ea typeface="Calibri"/>
                <a:cs typeface="Calibri"/>
                <a:sym typeface="Calibri"/>
              </a:defRPr>
            </a:pPr>
            <a:r>
              <a:t>For example, from grades 3 to 4, two years worth of learning was observed about 35% of the time.</a:t>
            </a:r>
          </a:p>
          <a:p>
            <a:pPr lvl="1" marL="501314" indent="-120314" defTabSz="457200">
              <a:lnSpc>
                <a:spcPct val="100000"/>
              </a:lnSpc>
              <a:spcBef>
                <a:spcPts val="0"/>
              </a:spcBef>
              <a:buFontTx/>
              <a:defRPr sz="2700">
                <a:uFill>
                  <a:solidFill>
                    <a:srgbClr val="000000"/>
                  </a:solidFill>
                </a:uFill>
                <a:latin typeface="Calibri"/>
                <a:ea typeface="Calibri"/>
                <a:cs typeface="Calibri"/>
                <a:sym typeface="Calibri"/>
              </a:defRPr>
            </a:pPr>
            <a:r>
              <a:t>Put another way, of those students making at least a year’s worth of learning, about two-thirds of them make two or more year’s worth of growth!</a:t>
            </a:r>
          </a:p>
          <a:p>
            <a:pPr marL="120315" indent="-120315" defTabSz="457200">
              <a:lnSpc>
                <a:spcPct val="100000"/>
              </a:lnSpc>
              <a:spcBef>
                <a:spcPts val="0"/>
              </a:spcBef>
              <a:buFontTx/>
              <a:defRPr sz="2700">
                <a:uFill>
                  <a:solidFill>
                    <a:srgbClr val="000000"/>
                  </a:solidFill>
                </a:uFill>
                <a:latin typeface="Calibri"/>
                <a:ea typeface="Calibri"/>
                <a:cs typeface="Calibri"/>
                <a:sym typeface="Calibri"/>
              </a:defRPr>
            </a:pPr>
            <a:r>
              <a:t>The results are more absurd in higher grades!</a:t>
            </a:r>
          </a:p>
          <a:p>
            <a:pPr marL="120315" indent="-120315" defTabSz="457200">
              <a:lnSpc>
                <a:spcPct val="100000"/>
              </a:lnSpc>
              <a:spcBef>
                <a:spcPts val="0"/>
              </a:spcBef>
              <a:buFontTx/>
              <a:defRPr sz="2700">
                <a:uFill>
                  <a:solidFill>
                    <a:srgbClr val="000000"/>
                  </a:solidFill>
                </a:uFill>
                <a:latin typeface="Calibri"/>
                <a:ea typeface="Calibri"/>
                <a:cs typeface="Calibri"/>
                <a:sym typeface="Calibri"/>
              </a:defRPr>
            </a:pPr>
            <a:r>
              <a:t>Our conclusion is that the scales we have cannot support a mapping of elapsed time onto them. They just can’t</a:t>
            </a:r>
          </a:p>
          <a:p>
            <a:pPr marL="120315" indent="-120315" defTabSz="457200">
              <a:lnSpc>
                <a:spcPct val="100000"/>
              </a:lnSpc>
              <a:spcBef>
                <a:spcPts val="0"/>
              </a:spcBef>
              <a:buFontTx/>
              <a:defRPr sz="2700">
                <a:uFill>
                  <a:solidFill>
                    <a:srgbClr val="000000"/>
                  </a:solidFill>
                </a:uFill>
                <a:latin typeface="Calibri"/>
                <a:ea typeface="Calibri"/>
                <a:cs typeface="Calibri"/>
                <a:sym typeface="Calibri"/>
              </a:defRPr>
            </a:pPr>
            <a:r>
              <a:t>That doesn’t mean all is lost.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Title 1"/>
          <p:cNvSpPr txBox="1"/>
          <p:nvPr>
            <p:ph type="title"/>
          </p:nvPr>
        </p:nvSpPr>
        <p:spPr>
          <a:xfrm>
            <a:off x="838200" y="365125"/>
            <a:ext cx="10515600" cy="1325563"/>
          </a:xfrm>
          <a:prstGeom prst="rect">
            <a:avLst/>
          </a:prstGeom>
        </p:spPr>
        <p:txBody>
          <a:bodyPr/>
          <a:lstStyle/>
          <a:p>
            <a:pPr/>
            <a:r>
              <a:t>Is there any hope?</a:t>
            </a:r>
          </a:p>
        </p:txBody>
      </p:sp>
      <p:sp>
        <p:nvSpPr>
          <p:cNvPr id="189" name="Content Placeholder 2"/>
          <p:cNvSpPr txBox="1"/>
          <p:nvPr>
            <p:ph type="body" idx="1"/>
          </p:nvPr>
        </p:nvSpPr>
        <p:spPr>
          <a:xfrm>
            <a:off x="838200" y="1490892"/>
            <a:ext cx="10515600" cy="4809559"/>
          </a:xfrm>
          <a:prstGeom prst="rect">
            <a:avLst/>
          </a:prstGeom>
        </p:spPr>
        <p:txBody>
          <a:bodyPr/>
          <a:lstStyle/>
          <a:p>
            <a:pPr marL="105877" indent="-105877" defTabSz="402336">
              <a:lnSpc>
                <a:spcPct val="100000"/>
              </a:lnSpc>
              <a:spcBef>
                <a:spcPts val="0"/>
              </a:spcBef>
              <a:buFontTx/>
              <a:defRPr sz="2400">
                <a:uFill>
                  <a:solidFill>
                    <a:srgbClr val="000000"/>
                  </a:solidFill>
                </a:uFill>
                <a:latin typeface="Calibri"/>
                <a:ea typeface="Calibri"/>
                <a:cs typeface="Calibri"/>
                <a:sym typeface="Calibri"/>
              </a:defRPr>
            </a:pPr>
            <a:r>
              <a:t>Perhaps a more modest utilization of time is possible without jumping to talking about weeks, months, years of learning. </a:t>
            </a:r>
          </a:p>
          <a:p>
            <a:pPr marL="105877" indent="-105877" defTabSz="402336">
              <a:lnSpc>
                <a:spcPct val="100000"/>
              </a:lnSpc>
              <a:spcBef>
                <a:spcPts val="0"/>
              </a:spcBef>
              <a:buFontTx/>
              <a:defRPr sz="2400">
                <a:uFill>
                  <a:solidFill>
                    <a:srgbClr val="000000"/>
                  </a:solidFill>
                </a:uFill>
                <a:latin typeface="Calibri"/>
                <a:ea typeface="Calibri"/>
                <a:cs typeface="Calibri"/>
                <a:sym typeface="Calibri"/>
              </a:defRPr>
            </a:pPr>
            <a:r>
              <a:t>For example, taking 50th percentile growth as “a year’s worth of learning”, it is likely defensible to produce either a dichotomy or trichotomy:</a:t>
            </a:r>
          </a:p>
          <a:p>
            <a:pPr marL="0" indent="0" defTabSz="402336">
              <a:lnSpc>
                <a:spcPct val="100000"/>
              </a:lnSpc>
              <a:spcBef>
                <a:spcPts val="0"/>
              </a:spcBef>
              <a:buSzTx/>
              <a:buNone/>
              <a:defRPr sz="2400">
                <a:uFill>
                  <a:solidFill>
                    <a:srgbClr val="000000"/>
                  </a:solidFill>
                </a:uFill>
                <a:latin typeface="Calibri"/>
                <a:ea typeface="Calibri"/>
                <a:cs typeface="Calibri"/>
                <a:sym typeface="Calibri"/>
              </a:defRPr>
            </a:pPr>
          </a:p>
          <a:p>
            <a:pPr lvl="1" marL="441156" indent="-105877" defTabSz="402336">
              <a:lnSpc>
                <a:spcPct val="100000"/>
              </a:lnSpc>
              <a:spcBef>
                <a:spcPts val="0"/>
              </a:spcBef>
              <a:buFontTx/>
              <a:defRPr sz="2400">
                <a:uFill>
                  <a:solidFill>
                    <a:srgbClr val="000000"/>
                  </a:solidFill>
                </a:uFill>
                <a:latin typeface="Calibri"/>
                <a:ea typeface="Calibri"/>
                <a:cs typeface="Calibri"/>
                <a:sym typeface="Calibri"/>
              </a:defRPr>
            </a:pPr>
            <a:r>
              <a:t>Dichotomy: </a:t>
            </a:r>
          </a:p>
          <a:p>
            <a:pPr lvl="2" marL="776437" indent="-105877" defTabSz="402336">
              <a:lnSpc>
                <a:spcPct val="100000"/>
              </a:lnSpc>
              <a:spcBef>
                <a:spcPts val="0"/>
              </a:spcBef>
              <a:buFontTx/>
              <a:defRPr sz="2400">
                <a:uFill>
                  <a:solidFill>
                    <a:srgbClr val="000000"/>
                  </a:solidFill>
                </a:uFill>
                <a:latin typeface="Calibri"/>
                <a:ea typeface="Calibri"/>
                <a:cs typeface="Calibri"/>
                <a:sym typeface="Calibri"/>
              </a:defRPr>
            </a:pPr>
            <a:r>
              <a:t>Below a year’s worth of learning.  </a:t>
            </a:r>
          </a:p>
          <a:p>
            <a:pPr lvl="2" marL="776437" indent="-105877" defTabSz="402336">
              <a:lnSpc>
                <a:spcPct val="100000"/>
              </a:lnSpc>
              <a:spcBef>
                <a:spcPts val="0"/>
              </a:spcBef>
              <a:buFontTx/>
              <a:defRPr sz="2400">
                <a:uFill>
                  <a:solidFill>
                    <a:srgbClr val="000000"/>
                  </a:solidFill>
                </a:uFill>
                <a:latin typeface="Calibri"/>
                <a:ea typeface="Calibri"/>
                <a:cs typeface="Calibri"/>
                <a:sym typeface="Calibri"/>
              </a:defRPr>
            </a:pPr>
            <a:r>
              <a:t>At/Above a year’s worth of learning</a:t>
            </a:r>
          </a:p>
          <a:p>
            <a:pPr lvl="1" marL="441156" indent="-105877" defTabSz="402336">
              <a:lnSpc>
                <a:spcPct val="100000"/>
              </a:lnSpc>
              <a:spcBef>
                <a:spcPts val="0"/>
              </a:spcBef>
              <a:buFontTx/>
              <a:defRPr sz="2400">
                <a:uFill>
                  <a:solidFill>
                    <a:srgbClr val="000000"/>
                  </a:solidFill>
                </a:uFill>
                <a:latin typeface="Calibri"/>
                <a:ea typeface="Calibri"/>
                <a:cs typeface="Calibri"/>
                <a:sym typeface="Calibri"/>
              </a:defRPr>
            </a:pPr>
            <a:r>
              <a:t>Trichotomy: </a:t>
            </a:r>
          </a:p>
          <a:p>
            <a:pPr lvl="2" marL="776437" indent="-105877" defTabSz="402336">
              <a:lnSpc>
                <a:spcPct val="100000"/>
              </a:lnSpc>
              <a:spcBef>
                <a:spcPts val="0"/>
              </a:spcBef>
              <a:buFontTx/>
              <a:defRPr sz="2400">
                <a:uFill>
                  <a:solidFill>
                    <a:srgbClr val="000000"/>
                  </a:solidFill>
                </a:uFill>
                <a:latin typeface="Calibri"/>
                <a:ea typeface="Calibri"/>
                <a:cs typeface="Calibri"/>
                <a:sym typeface="Calibri"/>
              </a:defRPr>
            </a:pPr>
            <a:r>
              <a:t>Substantially below a year’s worth of learning, </a:t>
            </a:r>
          </a:p>
          <a:p>
            <a:pPr lvl="2" marL="776437" indent="-105877" defTabSz="402336">
              <a:lnSpc>
                <a:spcPct val="100000"/>
              </a:lnSpc>
              <a:spcBef>
                <a:spcPts val="0"/>
              </a:spcBef>
              <a:buFontTx/>
              <a:defRPr sz="2400">
                <a:uFill>
                  <a:solidFill>
                    <a:srgbClr val="000000"/>
                  </a:solidFill>
                </a:uFill>
                <a:latin typeface="Calibri"/>
                <a:ea typeface="Calibri"/>
                <a:cs typeface="Calibri"/>
                <a:sym typeface="Calibri"/>
              </a:defRPr>
            </a:pPr>
            <a:r>
              <a:t>At or Near a Year’s worth of Learning, </a:t>
            </a:r>
          </a:p>
          <a:p>
            <a:pPr lvl="2" marL="776437" indent="-105877" defTabSz="402336">
              <a:lnSpc>
                <a:spcPct val="100000"/>
              </a:lnSpc>
              <a:spcBef>
                <a:spcPts val="0"/>
              </a:spcBef>
              <a:buFontTx/>
              <a:defRPr sz="2400">
                <a:uFill>
                  <a:solidFill>
                    <a:srgbClr val="000000"/>
                  </a:solidFill>
                </a:uFill>
                <a:latin typeface="Calibri"/>
                <a:ea typeface="Calibri"/>
                <a:cs typeface="Calibri"/>
                <a:sym typeface="Calibri"/>
              </a:defRPr>
            </a:pPr>
            <a:r>
              <a:t>Substantially above a year’s worth of learning. </a:t>
            </a:r>
            <a:b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itle 1"/>
          <p:cNvSpPr txBox="1"/>
          <p:nvPr>
            <p:ph type="title"/>
          </p:nvPr>
        </p:nvSpPr>
        <p:spPr>
          <a:xfrm>
            <a:off x="838200" y="365125"/>
            <a:ext cx="10515600" cy="1325563"/>
          </a:xfrm>
          <a:prstGeom prst="rect">
            <a:avLst/>
          </a:prstGeom>
        </p:spPr>
        <p:txBody>
          <a:bodyPr/>
          <a:lstStyle/>
          <a:p>
            <a:pPr/>
            <a:r>
              <a:t>Utility </a:t>
            </a:r>
          </a:p>
        </p:txBody>
      </p:sp>
      <p:sp>
        <p:nvSpPr>
          <p:cNvPr id="192" name="Content Placeholder 2"/>
          <p:cNvSpPr txBox="1"/>
          <p:nvPr>
            <p:ph type="body" sz="quarter" idx="1"/>
          </p:nvPr>
        </p:nvSpPr>
        <p:spPr>
          <a:xfrm>
            <a:off x="838200" y="1437316"/>
            <a:ext cx="10515600" cy="1581459"/>
          </a:xfrm>
          <a:prstGeom prst="rect">
            <a:avLst/>
          </a:prstGeom>
        </p:spPr>
        <p:txBody>
          <a:bodyPr/>
          <a:lstStyle>
            <a:lvl1pPr>
              <a:defRPr i="1" sz="2400">
                <a:solidFill>
                  <a:srgbClr val="0F1419"/>
                </a:solidFill>
                <a:latin typeface="Calibri"/>
                <a:ea typeface="Calibri"/>
                <a:cs typeface="Calibri"/>
                <a:sym typeface="Calibri"/>
              </a:defRPr>
            </a:lvl1pPr>
          </a:lstStyle>
          <a:p>
            <a:pPr/>
            <a:r>
              <a:t>I used to say, "it is better to be complicated than wrong.” But recently I've relaxed this perspective when engaging with the public about measurement. I'd rather people be interested and learn more than tune out entirely. This comes with risks. I'll accept them. – Andrew Ho (Sept 1, 2022)</a:t>
            </a:r>
          </a:p>
        </p:txBody>
      </p:sp>
      <p:pic>
        <p:nvPicPr>
          <p:cNvPr id="193" name="Picture 2" descr="Picture 2"/>
          <p:cNvPicPr>
            <a:picLocks noChangeAspect="0"/>
          </p:cNvPicPr>
          <p:nvPr/>
        </p:nvPicPr>
        <p:blipFill>
          <a:blip r:embed="rId2">
            <a:extLst/>
          </a:blip>
          <a:stretch>
            <a:fillRect/>
          </a:stretch>
        </p:blipFill>
        <p:spPr>
          <a:xfrm>
            <a:off x="3419454" y="3382512"/>
            <a:ext cx="4854870" cy="2710149"/>
          </a:xfrm>
          <a:prstGeom prst="rect">
            <a:avLst/>
          </a:prstGeom>
          <a:ln w="12700">
            <a:miter lim="400000"/>
          </a:ln>
        </p:spPr>
      </p:pic>
      <p:pic>
        <p:nvPicPr>
          <p:cNvPr id="194" name="Picture 4" descr="Picture 4"/>
          <p:cNvPicPr>
            <a:picLocks noChangeAspect="1"/>
          </p:cNvPicPr>
          <p:nvPr/>
        </p:nvPicPr>
        <p:blipFill>
          <a:blip r:embed="rId3">
            <a:extLst/>
          </a:blip>
          <a:stretch>
            <a:fillRect/>
          </a:stretch>
        </p:blipFill>
        <p:spPr>
          <a:xfrm>
            <a:off x="304141" y="3382512"/>
            <a:ext cx="2710149" cy="2710149"/>
          </a:xfrm>
          <a:prstGeom prst="rect">
            <a:avLst/>
          </a:prstGeom>
          <a:ln w="12700">
            <a:miter lim="400000"/>
          </a:ln>
        </p:spPr>
      </p:pic>
      <p:pic>
        <p:nvPicPr>
          <p:cNvPr id="195" name="Picture 10" descr="Picture 10"/>
          <p:cNvPicPr>
            <a:picLocks noChangeAspect="1"/>
          </p:cNvPicPr>
          <p:nvPr/>
        </p:nvPicPr>
        <p:blipFill>
          <a:blip r:embed="rId4">
            <a:extLst/>
          </a:blip>
          <a:stretch>
            <a:fillRect/>
          </a:stretch>
        </p:blipFill>
        <p:spPr>
          <a:xfrm>
            <a:off x="8442542" y="3382509"/>
            <a:ext cx="3619323" cy="271015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1"/>
      <p:bldP build="whole" bldLvl="1" animBg="1" rev="0" advAuto="0" spid="195" grpId="2"/>
      <p:bldP build="whole" bldLvl="1" animBg="1" rev="0" advAuto="0" spid="193" grpId="3"/>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Picture 3" descr="Picture 3"/>
          <p:cNvPicPr>
            <a:picLocks noChangeAspect="1"/>
          </p:cNvPicPr>
          <p:nvPr/>
        </p:nvPicPr>
        <p:blipFill>
          <a:blip r:embed="rId2">
            <a:extLst/>
          </a:blip>
          <a:stretch>
            <a:fillRect/>
          </a:stretch>
        </p:blipFill>
        <p:spPr>
          <a:xfrm>
            <a:off x="714161" y="588962"/>
            <a:ext cx="11046040" cy="568007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Elbow Connector 9"/>
          <p:cNvSpPr/>
          <p:nvPr/>
        </p:nvSpPr>
        <p:spPr>
          <a:xfrm>
            <a:off x="540606" y="2132905"/>
            <a:ext cx="10069339" cy="4254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63500">
            <a:solidFill>
              <a:schemeClr val="accent1"/>
            </a:solidFill>
            <a:miter/>
          </a:ln>
        </p:spPr>
        <p:txBody>
          <a:bodyPr lIns="45718" tIns="45718" rIns="45718" bIns="45718" anchor="ctr"/>
          <a:lstStyle/>
          <a:p>
            <a:pPr/>
          </a:p>
        </p:txBody>
      </p:sp>
      <p:sp>
        <p:nvSpPr>
          <p:cNvPr id="108" name="TextBox 14"/>
          <p:cNvSpPr txBox="1"/>
          <p:nvPr/>
        </p:nvSpPr>
        <p:spPr>
          <a:xfrm>
            <a:off x="540606" y="470719"/>
            <a:ext cx="4958322" cy="1273631"/>
          </a:xfrm>
          <a:prstGeom prst="rect">
            <a:avLst/>
          </a:prstGeom>
          <a:solidFill>
            <a:srgbClr val="00B050"/>
          </a:solidFill>
          <a:ln w="19050">
            <a:solidFill>
              <a:srgbClr val="214713"/>
            </a:solidFill>
            <a:miter/>
          </a:ln>
          <a:extLst>
            <a:ext uri="{C572A759-6A51-4108-AA02-DFA0A04FC94B}">
              <ma14:wrappingTextBoxFlag xmlns:ma14="http://schemas.microsoft.com/office/mac/drawingml/2011/main" val="1"/>
            </a:ext>
          </a:extLst>
        </p:spPr>
        <p:txBody>
          <a:bodyPr lIns="45718" tIns="45718" rIns="45718" bIns="45718">
            <a:spAutoFit/>
          </a:bodyPr>
          <a:lstStyle>
            <a:lvl1pPr>
              <a:defRPr sz="2000">
                <a:solidFill>
                  <a:srgbClr val="FFFFFF"/>
                </a:solidFill>
                <a:latin typeface="Calibri"/>
                <a:ea typeface="Calibri"/>
                <a:cs typeface="Calibri"/>
                <a:sym typeface="Calibri"/>
              </a:defRPr>
            </a:lvl1pPr>
          </a:lstStyle>
          <a:p>
            <a:pPr/>
            <a:r>
              <a:t>Performance of fourth-grade students on the 2022 NAEP Reading test dropped 7 points from 2018 to the lowest point it has been since 1990.</a:t>
            </a:r>
          </a:p>
        </p:txBody>
      </p:sp>
      <p:sp>
        <p:nvSpPr>
          <p:cNvPr id="109" name="TextBox 15"/>
          <p:cNvSpPr txBox="1"/>
          <p:nvPr/>
        </p:nvSpPr>
        <p:spPr>
          <a:xfrm>
            <a:off x="5718628" y="5311654"/>
            <a:ext cx="4232607" cy="644980"/>
          </a:xfrm>
          <a:prstGeom prst="rect">
            <a:avLst/>
          </a:prstGeom>
          <a:solidFill>
            <a:srgbClr val="FF0000"/>
          </a:solidFill>
          <a:ln w="12700">
            <a:miter lim="400000"/>
          </a:ln>
          <a:effectLst>
            <a:outerShdw sx="100000" sy="100000" kx="0" ky="0" algn="b" rotWithShape="0" blurRad="63500" dist="19050" dir="5400000">
              <a:srgbClr val="000000">
                <a:alpha val="63000"/>
              </a:srgbClr>
            </a:outerShdw>
          </a:effectLst>
          <a:extLst>
            <a:ext uri="{C572A759-6A51-4108-AA02-DFA0A04FC94B}">
              <ma14:wrappingTextBoxFlag xmlns:ma14="http://schemas.microsoft.com/office/mac/drawingml/2011/main" val="1"/>
            </a:ext>
          </a:extLst>
        </p:spPr>
        <p:txBody>
          <a:bodyPr lIns="45718" tIns="45718" rIns="45718" bIns="45718">
            <a:spAutoFit/>
          </a:bodyPr>
          <a:lstStyle>
            <a:lvl1pPr>
              <a:defRPr sz="2000">
                <a:solidFill>
                  <a:srgbClr val="FFFFFF"/>
                </a:solidFill>
                <a:latin typeface="Calibri"/>
                <a:ea typeface="Calibri"/>
                <a:cs typeface="Calibri"/>
                <a:sym typeface="Calibri"/>
              </a:defRPr>
            </a:lvl1pPr>
          </a:lstStyle>
          <a:p>
            <a:pPr/>
            <a:r>
              <a:t>Students are two years behind, a half-year behind, six weeks behind…</a:t>
            </a:r>
          </a:p>
        </p:txBody>
      </p:sp>
      <p:sp>
        <p:nvSpPr>
          <p:cNvPr id="110" name="TextBox 22"/>
          <p:cNvSpPr txBox="1"/>
          <p:nvPr/>
        </p:nvSpPr>
        <p:spPr>
          <a:xfrm>
            <a:off x="6095998" y="3148565"/>
            <a:ext cx="5428346" cy="657681"/>
          </a:xfrm>
          <a:prstGeom prst="rect">
            <a:avLst/>
          </a:prstGeom>
          <a:solidFill>
            <a:srgbClr val="FFFF00"/>
          </a:solidFill>
          <a:ln w="12700">
            <a:solidFill>
              <a:schemeClr val="accent4"/>
            </a:solidFill>
            <a:miter/>
          </a:ln>
          <a:extLst>
            <a:ext uri="{C572A759-6A51-4108-AA02-DFA0A04FC94B}">
              <ma14:wrappingTextBoxFlag xmlns:ma14="http://schemas.microsoft.com/office/mac/drawingml/2011/main" val="1"/>
            </a:ext>
          </a:extLst>
        </p:spPr>
        <p:txBody>
          <a:bodyPr lIns="45718" tIns="45718" rIns="45718" bIns="45718">
            <a:spAutoFit/>
          </a:bodyPr>
          <a:lstStyle/>
          <a:p>
            <a:pPr>
              <a:defRPr sz="2000">
                <a:latin typeface="Calibri"/>
                <a:ea typeface="Calibri"/>
                <a:cs typeface="Calibri"/>
                <a:sym typeface="Calibri"/>
              </a:defRPr>
            </a:pPr>
            <a:r>
              <a:t>The 8</a:t>
            </a:r>
            <a:r>
              <a:rPr baseline="30000"/>
              <a:t>th</a:t>
            </a:r>
            <a:r>
              <a:t> grade average score of 500 in 2023 is equal to the average score of 6th students in 2019.</a:t>
            </a:r>
          </a:p>
        </p:txBody>
      </p:sp>
      <p:sp>
        <p:nvSpPr>
          <p:cNvPr id="111" name="TextBox 1"/>
          <p:cNvSpPr txBox="1"/>
          <p:nvPr/>
        </p:nvSpPr>
        <p:spPr>
          <a:xfrm>
            <a:off x="6645146" y="217326"/>
            <a:ext cx="4580770" cy="421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pPr>
            <a:r>
              <a:t>“</a:t>
            </a:r>
            <a:r>
              <a:rPr i="1"/>
              <a:t>Time is an illusion</a:t>
            </a:r>
            <a:r>
              <a:t>” – Einstein</a:t>
            </a:r>
          </a:p>
        </p:txBody>
      </p:sp>
      <p:sp>
        <p:nvSpPr>
          <p:cNvPr id="112" name="TextBox 2"/>
          <p:cNvSpPr txBox="1"/>
          <p:nvPr/>
        </p:nvSpPr>
        <p:spPr>
          <a:xfrm>
            <a:off x="6738795" y="736138"/>
            <a:ext cx="4580769" cy="751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i="1" sz="2200"/>
            </a:lvl1pPr>
          </a:lstStyle>
          <a:p>
            <a:pPr/>
            <a:r>
              <a:t>Educational measurement is arbitrary.</a:t>
            </a:r>
          </a:p>
        </p:txBody>
      </p:sp>
      <p:sp>
        <p:nvSpPr>
          <p:cNvPr id="113" name="TextBox 3"/>
          <p:cNvSpPr txBox="1"/>
          <p:nvPr/>
        </p:nvSpPr>
        <p:spPr>
          <a:xfrm>
            <a:off x="484130" y="2533014"/>
            <a:ext cx="4580770" cy="1082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i="1" sz="2200"/>
            </a:lvl1pPr>
          </a:lstStyle>
          <a:p>
            <a:pPr/>
            <a:r>
              <a:t>Can we use the illusion to interpret the arbitrary so that we better understand the illusive? </a:t>
            </a:r>
          </a:p>
        </p:txBody>
      </p:sp>
      <p:sp>
        <p:nvSpPr>
          <p:cNvPr id="114" name="TextBox 4"/>
          <p:cNvSpPr txBox="1"/>
          <p:nvPr/>
        </p:nvSpPr>
        <p:spPr>
          <a:xfrm>
            <a:off x="695085" y="4121592"/>
            <a:ext cx="4580770" cy="1742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200" u="sng"/>
            </a:pPr>
            <a:r>
              <a:t>Four Perspectives</a:t>
            </a:r>
          </a:p>
          <a:p>
            <a:pPr marL="285750" indent="-285750">
              <a:buSzPct val="100000"/>
              <a:buFont typeface="Arial"/>
              <a:buChar char="•"/>
              <a:defRPr sz="2200"/>
            </a:pPr>
            <a:r>
              <a:t>Semantics</a:t>
            </a:r>
          </a:p>
          <a:p>
            <a:pPr marL="285750" indent="-285750">
              <a:buSzPct val="100000"/>
              <a:buFont typeface="Arial"/>
              <a:buChar char="•"/>
              <a:defRPr sz="2200"/>
            </a:pPr>
            <a:r>
              <a:t>Technical Foundations</a:t>
            </a:r>
          </a:p>
          <a:p>
            <a:pPr marL="285750" indent="-285750">
              <a:buSzPct val="100000"/>
              <a:buFont typeface="Arial"/>
              <a:buChar char="•"/>
              <a:defRPr sz="2200"/>
            </a:pPr>
            <a:r>
              <a:t>Empirical </a:t>
            </a:r>
            <a:r>
              <a:t>Validation</a:t>
            </a:r>
          </a:p>
          <a:p>
            <a:pPr marL="285750" indent="-285750">
              <a:buSzPct val="100000"/>
              <a:buFont typeface="Arial"/>
              <a:buChar char="•"/>
              <a:defRPr sz="2200"/>
            </a:pPr>
            <a:r>
              <a:t>Utility</a:t>
            </a:r>
          </a:p>
        </p:txBody>
      </p:sp>
      <p:sp>
        <p:nvSpPr>
          <p:cNvPr id="115" name="TextBox 5"/>
          <p:cNvSpPr txBox="1"/>
          <p:nvPr/>
        </p:nvSpPr>
        <p:spPr>
          <a:xfrm>
            <a:off x="6738795" y="1545352"/>
            <a:ext cx="4580769" cy="421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i="1" sz="2200"/>
            </a:lvl1pPr>
          </a:lstStyle>
          <a:p>
            <a:pPr/>
            <a:r>
              <a:t>Learning is illusive.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 grpId="1"/>
      <p:bldP build="whole" bldLvl="1" animBg="1" rev="0" advAuto="0" spid="109" grpId="3"/>
      <p:bldP build="whole" bldLvl="1" animBg="1" rev="0" advAuto="0" spid="110" grpId="4"/>
      <p:bldP build="whole" bldLvl="1" animBg="1" rev="0" advAuto="0" spid="114" grpId="5"/>
      <p:bldP build="whole" bldLvl="1" animBg="1" rev="0" advAuto="0" spid="108" grpId="2"/>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itle 1"/>
          <p:cNvSpPr txBox="1"/>
          <p:nvPr>
            <p:ph type="title"/>
          </p:nvPr>
        </p:nvSpPr>
        <p:spPr>
          <a:xfrm>
            <a:off x="838200" y="365125"/>
            <a:ext cx="11031278" cy="1325563"/>
          </a:xfrm>
          <a:prstGeom prst="rect">
            <a:avLst/>
          </a:prstGeom>
        </p:spPr>
        <p:txBody>
          <a:bodyPr/>
          <a:lstStyle>
            <a:lvl1pPr defTabSz="868680">
              <a:defRPr sz="4100"/>
            </a:lvl1pPr>
          </a:lstStyle>
          <a:p>
            <a:pPr/>
            <a:r>
              <a:t>Utility –  Problems with Time-based Reporting</a:t>
            </a:r>
          </a:p>
        </p:txBody>
      </p:sp>
      <p:sp>
        <p:nvSpPr>
          <p:cNvPr id="200" name="Content Placeholder 2"/>
          <p:cNvSpPr txBox="1"/>
          <p:nvPr>
            <p:ph type="body" idx="1"/>
          </p:nvPr>
        </p:nvSpPr>
        <p:spPr>
          <a:xfrm>
            <a:off x="838200" y="1825625"/>
            <a:ext cx="10515600" cy="4351338"/>
          </a:xfrm>
          <a:prstGeom prst="rect">
            <a:avLst/>
          </a:prstGeom>
        </p:spPr>
        <p:txBody>
          <a:bodyPr/>
          <a:lstStyle/>
          <a:p>
            <a:pPr marL="342900" indent="-342900">
              <a:spcBef>
                <a:spcPts val="0"/>
              </a:spcBef>
              <a:buFontTx/>
              <a:buAutoNum type="arabicPeriod" startAt="1"/>
              <a:defRPr>
                <a:latin typeface="Calibri"/>
                <a:ea typeface="Calibri"/>
                <a:cs typeface="Calibri"/>
                <a:sym typeface="Calibri"/>
              </a:defRPr>
            </a:pPr>
            <a:r>
              <a:t>Time-based reporting is devoid of content. </a:t>
            </a:r>
          </a:p>
          <a:p>
            <a:pPr marL="342900" indent="-342900">
              <a:spcBef>
                <a:spcPts val="0"/>
              </a:spcBef>
              <a:buFontTx/>
              <a:buAutoNum type="arabicPeriod" startAt="1"/>
              <a:defRPr>
                <a:latin typeface="Calibri"/>
                <a:ea typeface="Calibri"/>
                <a:cs typeface="Calibri"/>
                <a:sym typeface="Calibri"/>
              </a:defRPr>
            </a:pPr>
          </a:p>
          <a:p>
            <a:pPr marL="342900" indent="-342900">
              <a:spcBef>
                <a:spcPts val="0"/>
              </a:spcBef>
              <a:buFontTx/>
              <a:buAutoNum type="arabicPeriod" startAt="3"/>
              <a:defRPr>
                <a:latin typeface="Calibri"/>
                <a:ea typeface="Calibri"/>
                <a:cs typeface="Calibri"/>
                <a:sym typeface="Calibri"/>
              </a:defRPr>
            </a:pPr>
          </a:p>
          <a:p>
            <a:pPr marL="342900" indent="-342900">
              <a:spcBef>
                <a:spcPts val="0"/>
              </a:spcBef>
              <a:buFontTx/>
              <a:buAutoNum type="arabicPeriod" startAt="2"/>
              <a:defRPr>
                <a:latin typeface="Calibri"/>
                <a:ea typeface="Calibri"/>
                <a:cs typeface="Calibri"/>
                <a:sym typeface="Calibri"/>
              </a:defRPr>
            </a:pPr>
            <a:r>
              <a:t>Time-based reporting leads stakeholders toward time-based solutions.</a:t>
            </a:r>
          </a:p>
          <a:p>
            <a:pPr marL="342900" indent="-342900">
              <a:spcBef>
                <a:spcPts val="0"/>
              </a:spcBef>
              <a:buFontTx/>
              <a:buAutoNum type="arabicPeriod" startAt="2"/>
              <a:defRPr sz="2400">
                <a:latin typeface="Calibri"/>
                <a:ea typeface="Calibri"/>
                <a:cs typeface="Calibri"/>
                <a:sym typeface="Calibri"/>
              </a:defRPr>
            </a:pPr>
          </a:p>
          <a:p>
            <a:pPr marL="342900" indent="-342900">
              <a:spcBef>
                <a:spcPts val="0"/>
              </a:spcBef>
              <a:buFontTx/>
              <a:buAutoNum type="arabicPeriod" startAt="4"/>
              <a:defRPr sz="2400">
                <a:latin typeface="Calibri"/>
                <a:ea typeface="Calibri"/>
                <a:cs typeface="Calibri"/>
                <a:sym typeface="Calibri"/>
              </a:defRPr>
            </a:pPr>
          </a:p>
          <a:p>
            <a:pPr marL="342900" indent="-342900">
              <a:spcBef>
                <a:spcPts val="0"/>
              </a:spcBef>
              <a:buFontTx/>
              <a:buAutoNum type="arabicPeriod" startAt="3"/>
              <a:defRPr>
                <a:latin typeface="Calibri"/>
                <a:ea typeface="Calibri"/>
                <a:cs typeface="Calibri"/>
                <a:sym typeface="Calibri"/>
              </a:defRPr>
            </a:pPr>
            <a:r>
              <a:t>The aggregate-level results which are at the core of time-based reporting are not representative of what is taking place at the individual level.</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Content Placeholder 4" descr="Content Placeholder 4"/>
          <p:cNvPicPr>
            <a:picLocks noChangeAspect="1"/>
          </p:cNvPicPr>
          <p:nvPr/>
        </p:nvPicPr>
        <p:blipFill>
          <a:blip r:embed="rId2">
            <a:extLst/>
          </a:blip>
          <a:stretch>
            <a:fillRect/>
          </a:stretch>
        </p:blipFill>
        <p:spPr>
          <a:xfrm>
            <a:off x="4574579" y="1123156"/>
            <a:ext cx="3042688" cy="461168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Extra Slides"/>
          <p:cNvSpPr txBox="1"/>
          <p:nvPr>
            <p:ph type="ctrTitle"/>
          </p:nvPr>
        </p:nvSpPr>
        <p:spPr>
          <a:prstGeom prst="rect">
            <a:avLst/>
          </a:prstGeom>
        </p:spPr>
        <p:txBody>
          <a:bodyPr/>
          <a:lstStyle/>
          <a:p>
            <a:pPr/>
            <a:r>
              <a:t>Extra Slides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itle 1"/>
          <p:cNvSpPr txBox="1"/>
          <p:nvPr>
            <p:ph type="title"/>
          </p:nvPr>
        </p:nvSpPr>
        <p:spPr>
          <a:prstGeom prst="rect">
            <a:avLst/>
          </a:prstGeom>
        </p:spPr>
        <p:txBody>
          <a:bodyPr/>
          <a:lstStyle/>
          <a:p>
            <a:pPr/>
            <a:r>
              <a:t>Illustration</a:t>
            </a:r>
          </a:p>
        </p:txBody>
      </p:sp>
      <p:pic>
        <p:nvPicPr>
          <p:cNvPr id="207" name="Effect_Size_SGP_Plot_1b.svg" descr="Effect_Size_SGP_Plot_1b.svg"/>
          <p:cNvPicPr>
            <a:picLocks noChangeAspect="1"/>
          </p:cNvPicPr>
          <p:nvPr/>
        </p:nvPicPr>
        <p:blipFill>
          <a:blip r:embed="rId2">
            <a:extLst/>
          </a:blip>
          <a:stretch>
            <a:fillRect/>
          </a:stretch>
        </p:blipFill>
        <p:spPr>
          <a:xfrm>
            <a:off x="2920999" y="1524000"/>
            <a:ext cx="6350002" cy="490682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itle 1"/>
          <p:cNvSpPr txBox="1"/>
          <p:nvPr>
            <p:ph type="title"/>
          </p:nvPr>
        </p:nvSpPr>
        <p:spPr>
          <a:prstGeom prst="rect">
            <a:avLst/>
          </a:prstGeom>
        </p:spPr>
        <p:txBody>
          <a:bodyPr/>
          <a:lstStyle/>
          <a:p>
            <a:pPr/>
            <a:r>
              <a:t>Illustration</a:t>
            </a:r>
          </a:p>
        </p:txBody>
      </p:sp>
      <p:pic>
        <p:nvPicPr>
          <p:cNvPr id="210" name="Effect_Size_SGP_Plot_2.svg" descr="Effect_Size_SGP_Plot_2.svg"/>
          <p:cNvPicPr>
            <a:picLocks noChangeAspect="1"/>
          </p:cNvPicPr>
          <p:nvPr/>
        </p:nvPicPr>
        <p:blipFill>
          <a:blip r:embed="rId2">
            <a:extLst/>
          </a:blip>
          <a:stretch>
            <a:fillRect/>
          </a:stretch>
        </p:blipFill>
        <p:spPr>
          <a:xfrm>
            <a:off x="2921000" y="1524000"/>
            <a:ext cx="6350000" cy="490682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itle 1"/>
          <p:cNvSpPr txBox="1"/>
          <p:nvPr>
            <p:ph type="title"/>
          </p:nvPr>
        </p:nvSpPr>
        <p:spPr>
          <a:prstGeom prst="rect">
            <a:avLst/>
          </a:prstGeom>
        </p:spPr>
        <p:txBody>
          <a:bodyPr/>
          <a:lstStyle/>
          <a:p>
            <a:pPr/>
            <a:r>
              <a:t>Illustration</a:t>
            </a:r>
          </a:p>
        </p:txBody>
      </p:sp>
      <p:pic>
        <p:nvPicPr>
          <p:cNvPr id="213" name="Effect_Size_SGP_Plot_3a.svg" descr="Effect_Size_SGP_Plot_3a.svg"/>
          <p:cNvPicPr>
            <a:picLocks noChangeAspect="1"/>
          </p:cNvPicPr>
          <p:nvPr/>
        </p:nvPicPr>
        <p:blipFill>
          <a:blip r:embed="rId2">
            <a:extLst/>
          </a:blip>
          <a:stretch>
            <a:fillRect/>
          </a:stretch>
        </p:blipFill>
        <p:spPr>
          <a:xfrm>
            <a:off x="2921000" y="1524000"/>
            <a:ext cx="6350000" cy="490682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itle 1"/>
          <p:cNvSpPr txBox="1"/>
          <p:nvPr>
            <p:ph type="title"/>
          </p:nvPr>
        </p:nvSpPr>
        <p:spPr>
          <a:prstGeom prst="rect">
            <a:avLst/>
          </a:prstGeom>
        </p:spPr>
        <p:txBody>
          <a:bodyPr/>
          <a:lstStyle/>
          <a:p>
            <a:pPr/>
            <a:r>
              <a:t>Illustration</a:t>
            </a:r>
          </a:p>
        </p:txBody>
      </p:sp>
      <p:pic>
        <p:nvPicPr>
          <p:cNvPr id="216" name="Effect_Size_SGP_Plot_3.svg" descr="Effect_Size_SGP_Plot_3.svg"/>
          <p:cNvPicPr>
            <a:picLocks noChangeAspect="1"/>
          </p:cNvPicPr>
          <p:nvPr/>
        </p:nvPicPr>
        <p:blipFill>
          <a:blip r:embed="rId2">
            <a:extLst/>
          </a:blip>
          <a:stretch>
            <a:fillRect/>
          </a:stretch>
        </p:blipFill>
        <p:spPr>
          <a:xfrm>
            <a:off x="2921000" y="1524000"/>
            <a:ext cx="6350000" cy="490682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itle 1"/>
          <p:cNvSpPr txBox="1"/>
          <p:nvPr>
            <p:ph type="title"/>
          </p:nvPr>
        </p:nvSpPr>
        <p:spPr>
          <a:xfrm>
            <a:off x="838200" y="365125"/>
            <a:ext cx="10515600" cy="1325563"/>
          </a:xfrm>
          <a:prstGeom prst="rect">
            <a:avLst/>
          </a:prstGeom>
        </p:spPr>
        <p:txBody>
          <a:bodyPr/>
          <a:lstStyle/>
          <a:p>
            <a:pPr/>
            <a:r>
              <a:t>Semantics: Learning and Time</a:t>
            </a:r>
          </a:p>
        </p:txBody>
      </p:sp>
      <p:sp>
        <p:nvSpPr>
          <p:cNvPr id="118" name="Content Placeholder 2"/>
          <p:cNvSpPr txBox="1"/>
          <p:nvPr>
            <p:ph type="body" idx="1"/>
          </p:nvPr>
        </p:nvSpPr>
        <p:spPr>
          <a:xfrm>
            <a:off x="838200" y="1825625"/>
            <a:ext cx="10515600" cy="4351338"/>
          </a:xfrm>
          <a:prstGeom prst="rect">
            <a:avLst/>
          </a:prstGeom>
        </p:spPr>
        <p:txBody>
          <a:bodyPr/>
          <a:lstStyle/>
          <a:p>
            <a:pPr>
              <a:lnSpc>
                <a:spcPct val="81000"/>
              </a:lnSpc>
            </a:pPr>
            <a:r>
              <a:t>Learning ≠ Achievement</a:t>
            </a:r>
          </a:p>
          <a:p>
            <a:pPr>
              <a:lnSpc>
                <a:spcPct val="81000"/>
              </a:lnSpc>
            </a:pPr>
            <a:r>
              <a:t>Learning is a rate: Learning = (Change in Achievement)/Time</a:t>
            </a:r>
          </a:p>
          <a:p>
            <a:pPr>
              <a:lnSpc>
                <a:spcPct val="81000"/>
              </a:lnSpc>
            </a:pPr>
            <a:r>
              <a:t>Learning is not linear or uniform over time</a:t>
            </a:r>
          </a:p>
          <a:p>
            <a:pPr>
              <a:lnSpc>
                <a:spcPct val="81000"/>
              </a:lnSpc>
            </a:pPr>
            <a:r>
              <a:t>Learning is inherently an individual activity</a:t>
            </a:r>
          </a:p>
          <a:p>
            <a:pPr>
              <a:lnSpc>
                <a:spcPct val="81000"/>
              </a:lnSpc>
            </a:pPr>
          </a:p>
          <a:p>
            <a:pPr>
              <a:lnSpc>
                <a:spcPct val="81000"/>
              </a:lnSpc>
            </a:pPr>
            <a:r>
              <a:t>Time-based estimates are inherently focused on the group</a:t>
            </a:r>
          </a:p>
          <a:p>
            <a:pPr>
              <a:lnSpc>
                <a:spcPct val="81000"/>
              </a:lnSpc>
            </a:pPr>
            <a:r>
              <a:t>Time is rarely the most important variable affecting learning</a:t>
            </a:r>
          </a:p>
          <a:p>
            <a:pPr>
              <a:lnSpc>
                <a:spcPct val="81000"/>
              </a:lnSpc>
            </a:pPr>
            <a:r>
              <a:t>Time is out of favor as a relevant factor when discussing learning or achievement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18">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1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11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118">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11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118">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1" fill="hold">
                                  <p:stCondLst>
                                    <p:cond delay="0"/>
                                  </p:stCondLst>
                                  <p:iterate type="el" backwards="0">
                                    <p:tmAbs val="0"/>
                                  </p:iterate>
                                  <p:childTnLst>
                                    <p:set>
                                      <p:cBhvr>
                                        <p:cTn id="31" fill="hold"/>
                                        <p:tgtEl>
                                          <p:spTgt spid="118">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 fill="hold">
                                  <p:stCondLst>
                                    <p:cond delay="0"/>
                                  </p:stCondLst>
                                  <p:iterate type="el" backwards="0">
                                    <p:tmAbs val="0"/>
                                  </p:iterate>
                                  <p:childTnLst>
                                    <p:set>
                                      <p:cBhvr>
                                        <p:cTn id="35" fill="hold"/>
                                        <p:tgtEl>
                                          <p:spTgt spid="11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8"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itle 1"/>
          <p:cNvSpPr txBox="1"/>
          <p:nvPr>
            <p:ph type="title"/>
          </p:nvPr>
        </p:nvSpPr>
        <p:spPr>
          <a:prstGeom prst="rect">
            <a:avLst/>
          </a:prstGeom>
        </p:spPr>
        <p:txBody>
          <a:bodyPr/>
          <a:lstStyle/>
          <a:p>
            <a:pPr/>
            <a:r>
              <a:t>Semantics: Time-based estimates</a:t>
            </a:r>
          </a:p>
        </p:txBody>
      </p:sp>
      <p:sp>
        <p:nvSpPr>
          <p:cNvPr id="121" name="Content Placeholder 2"/>
          <p:cNvSpPr txBox="1"/>
          <p:nvPr>
            <p:ph type="body" idx="1"/>
          </p:nvPr>
        </p:nvSpPr>
        <p:spPr>
          <a:xfrm>
            <a:off x="838200" y="1825625"/>
            <a:ext cx="10515600" cy="3559339"/>
          </a:xfrm>
          <a:prstGeom prst="rect">
            <a:avLst/>
          </a:prstGeom>
        </p:spPr>
        <p:txBody>
          <a:bodyPr/>
          <a:lstStyle/>
          <a:p>
            <a:pPr>
              <a:lnSpc>
                <a:spcPct val="80000"/>
              </a:lnSpc>
              <a:spcBef>
                <a:spcPts val="2800"/>
              </a:spcBef>
              <a:defRPr sz="2500"/>
            </a:pPr>
            <a:r>
              <a:t>We’ve travelled this road before</a:t>
            </a:r>
          </a:p>
          <a:p>
            <a:pPr>
              <a:lnSpc>
                <a:spcPct val="80000"/>
              </a:lnSpc>
              <a:spcBef>
                <a:spcPts val="2800"/>
              </a:spcBef>
              <a:defRPr sz="2500"/>
            </a:pPr>
            <a:r>
              <a:t>At their core, there is little difference between today’s time-based estimates and the grade equivalent scores soundly rejected by the measurement field and educators in the NRT era</a:t>
            </a:r>
          </a:p>
          <a:p>
            <a:pPr>
              <a:lnSpc>
                <a:spcPct val="80000"/>
              </a:lnSpc>
              <a:spcBef>
                <a:spcPts val="2800"/>
              </a:spcBef>
              <a:defRPr i="1" sz="2500"/>
            </a:pPr>
            <a:r>
              <a:t>Prima facie,</a:t>
            </a:r>
            <a:r>
              <a:rPr i="0"/>
              <a:t> converting a quasi-interval scale to a ratio scale is akin to psychometric alchemy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itle 1"/>
          <p:cNvSpPr txBox="1"/>
          <p:nvPr>
            <p:ph type="title"/>
          </p:nvPr>
        </p:nvSpPr>
        <p:spPr>
          <a:xfrm>
            <a:off x="838200" y="365125"/>
            <a:ext cx="10515600" cy="1325563"/>
          </a:xfrm>
          <a:prstGeom prst="rect">
            <a:avLst/>
          </a:prstGeom>
        </p:spPr>
        <p:txBody>
          <a:bodyPr/>
          <a:lstStyle/>
          <a:p>
            <a:pPr/>
            <a:r>
              <a:t>Technical Foundations</a:t>
            </a:r>
          </a:p>
        </p:txBody>
      </p:sp>
      <p:sp>
        <p:nvSpPr>
          <p:cNvPr id="124" name="Content Placeholder 2"/>
          <p:cNvSpPr txBox="1"/>
          <p:nvPr>
            <p:ph type="body" sz="quarter" idx="1"/>
          </p:nvPr>
        </p:nvSpPr>
        <p:spPr>
          <a:xfrm>
            <a:off x="838200" y="1825624"/>
            <a:ext cx="10515600" cy="754740"/>
          </a:xfrm>
          <a:prstGeom prst="rect">
            <a:avLst/>
          </a:prstGeom>
        </p:spPr>
        <p:txBody>
          <a:bodyPr/>
          <a:lstStyle>
            <a:lvl1pPr marL="0" indent="0">
              <a:buSzTx/>
              <a:buNone/>
              <a:defRPr b="1" i="1" sz="2400">
                <a:latin typeface="Calibri"/>
                <a:ea typeface="Calibri"/>
                <a:cs typeface="Calibri"/>
                <a:sym typeface="Calibri"/>
              </a:defRPr>
            </a:lvl1pPr>
          </a:lstStyle>
          <a:p>
            <a:pPr/>
            <a:r>
              <a:t>Measurement is never better than the empirical operations by which it is carried out, and operations range from bad to good. – S.S. Stevens (1946)</a:t>
            </a:r>
          </a:p>
        </p:txBody>
      </p:sp>
      <p:grpSp>
        <p:nvGrpSpPr>
          <p:cNvPr id="127" name="Rectangle 3"/>
          <p:cNvGrpSpPr/>
          <p:nvPr/>
        </p:nvGrpSpPr>
        <p:grpSpPr>
          <a:xfrm>
            <a:off x="1516167" y="3029783"/>
            <a:ext cx="1190848" cy="1322095"/>
            <a:chOff x="0" y="0"/>
            <a:chExt cx="1190846" cy="1322093"/>
          </a:xfrm>
        </p:grpSpPr>
        <p:sp>
          <p:nvSpPr>
            <p:cNvPr id="125" name="Rectangle"/>
            <p:cNvSpPr/>
            <p:nvPr/>
          </p:nvSpPr>
          <p:spPr>
            <a:xfrm>
              <a:off x="-1" y="0"/>
              <a:ext cx="1190848" cy="1322094"/>
            </a:xfrm>
            <a:prstGeom prst="rect">
              <a:avLst/>
            </a:prstGeom>
            <a:solidFill>
              <a:schemeClr val="accent1"/>
            </a:solidFill>
            <a:ln w="19050" cap="flat">
              <a:solidFill>
                <a:srgbClr val="092937"/>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126" name="Student Response"/>
            <p:cNvSpPr txBox="1"/>
            <p:nvPr/>
          </p:nvSpPr>
          <p:spPr>
            <a:xfrm>
              <a:off x="56474" y="224831"/>
              <a:ext cx="1077898" cy="8724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noAutofit/>
            </a:bodyPr>
            <a:lstStyle/>
            <a:p>
              <a:pPr algn="ctr">
                <a:defRPr>
                  <a:solidFill>
                    <a:srgbClr val="FFFFFF"/>
                  </a:solidFill>
                </a:defRPr>
              </a:pPr>
              <a:r>
                <a:t>Student </a:t>
              </a:r>
              <a:r>
                <a:rPr b="1" sz="1600"/>
                <a:t>Response</a:t>
              </a:r>
            </a:p>
          </p:txBody>
        </p:sp>
      </p:grpSp>
      <p:grpSp>
        <p:nvGrpSpPr>
          <p:cNvPr id="130" name="Rectangle 4"/>
          <p:cNvGrpSpPr/>
          <p:nvPr/>
        </p:nvGrpSpPr>
        <p:grpSpPr>
          <a:xfrm>
            <a:off x="2893771" y="3035996"/>
            <a:ext cx="1164925" cy="1293316"/>
            <a:chOff x="0" y="0"/>
            <a:chExt cx="1164924" cy="1293314"/>
          </a:xfrm>
        </p:grpSpPr>
        <p:sp>
          <p:nvSpPr>
            <p:cNvPr id="128" name="Rectangle"/>
            <p:cNvSpPr/>
            <p:nvPr/>
          </p:nvSpPr>
          <p:spPr>
            <a:xfrm>
              <a:off x="-1" y="-1"/>
              <a:ext cx="1164925" cy="1293315"/>
            </a:xfrm>
            <a:prstGeom prst="rect">
              <a:avLst/>
            </a:prstGeom>
            <a:solidFill>
              <a:schemeClr val="accent1"/>
            </a:solidFill>
            <a:ln w="19050" cap="flat">
              <a:solidFill>
                <a:srgbClr val="092937"/>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129" name="Theta…"/>
            <p:cNvSpPr txBox="1"/>
            <p:nvPr/>
          </p:nvSpPr>
          <p:spPr>
            <a:xfrm>
              <a:off x="55244" y="321535"/>
              <a:ext cx="1054435" cy="650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solidFill>
                    <a:srgbClr val="FFFFFF"/>
                  </a:solidFill>
                </a:defRPr>
              </a:pPr>
              <a:r>
                <a:t>Theta</a:t>
              </a:r>
            </a:p>
            <a:p>
              <a:pPr algn="ctr">
                <a:defRPr>
                  <a:solidFill>
                    <a:srgbClr val="FFFFFF"/>
                  </a:solidFill>
                </a:defRPr>
              </a:pPr>
              <a:r>
                <a:t>Score</a:t>
              </a:r>
            </a:p>
          </p:txBody>
        </p:sp>
      </p:grpSp>
      <p:grpSp>
        <p:nvGrpSpPr>
          <p:cNvPr id="133" name="Rectangle 5"/>
          <p:cNvGrpSpPr/>
          <p:nvPr/>
        </p:nvGrpSpPr>
        <p:grpSpPr>
          <a:xfrm>
            <a:off x="4271373" y="3035996"/>
            <a:ext cx="1164925" cy="1293316"/>
            <a:chOff x="0" y="0"/>
            <a:chExt cx="1164923" cy="1293314"/>
          </a:xfrm>
        </p:grpSpPr>
        <p:sp>
          <p:nvSpPr>
            <p:cNvPr id="131" name="Rectangle"/>
            <p:cNvSpPr/>
            <p:nvPr/>
          </p:nvSpPr>
          <p:spPr>
            <a:xfrm>
              <a:off x="-1" y="-1"/>
              <a:ext cx="1164925" cy="1293315"/>
            </a:xfrm>
            <a:prstGeom prst="rect">
              <a:avLst/>
            </a:prstGeom>
            <a:solidFill>
              <a:schemeClr val="accent1"/>
            </a:solidFill>
            <a:ln w="19050" cap="flat">
              <a:solidFill>
                <a:srgbClr val="092937"/>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132" name="Scaled Score"/>
            <p:cNvSpPr txBox="1"/>
            <p:nvPr/>
          </p:nvSpPr>
          <p:spPr>
            <a:xfrm>
              <a:off x="55244" y="321535"/>
              <a:ext cx="1054434" cy="650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Scaled Score</a:t>
              </a:r>
            </a:p>
          </p:txBody>
        </p:sp>
      </p:grpSp>
      <p:grpSp>
        <p:nvGrpSpPr>
          <p:cNvPr id="136" name="Rectangle 6"/>
          <p:cNvGrpSpPr/>
          <p:nvPr/>
        </p:nvGrpSpPr>
        <p:grpSpPr>
          <a:xfrm>
            <a:off x="5762865" y="3035996"/>
            <a:ext cx="1164925" cy="1293316"/>
            <a:chOff x="0" y="0"/>
            <a:chExt cx="1164923" cy="1293314"/>
          </a:xfrm>
        </p:grpSpPr>
        <p:sp>
          <p:nvSpPr>
            <p:cNvPr id="134" name="Rectangle"/>
            <p:cNvSpPr/>
            <p:nvPr/>
          </p:nvSpPr>
          <p:spPr>
            <a:xfrm>
              <a:off x="-1" y="-1"/>
              <a:ext cx="1164925" cy="1293315"/>
            </a:xfrm>
            <a:prstGeom prst="rect">
              <a:avLst/>
            </a:prstGeom>
            <a:solidFill>
              <a:schemeClr val="accent1"/>
            </a:solidFill>
            <a:ln w="19050" cap="flat">
              <a:solidFill>
                <a:srgbClr val="092937"/>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135" name="Vertical Scale Score"/>
            <p:cNvSpPr txBox="1"/>
            <p:nvPr/>
          </p:nvSpPr>
          <p:spPr>
            <a:xfrm>
              <a:off x="55244" y="181835"/>
              <a:ext cx="1054434"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Vertical Scale Score</a:t>
              </a:r>
            </a:p>
          </p:txBody>
        </p:sp>
      </p:grpSp>
      <p:grpSp>
        <p:nvGrpSpPr>
          <p:cNvPr id="139" name="Rectangle 7"/>
          <p:cNvGrpSpPr/>
          <p:nvPr/>
        </p:nvGrpSpPr>
        <p:grpSpPr>
          <a:xfrm>
            <a:off x="7254359" y="3035996"/>
            <a:ext cx="1164925" cy="1293316"/>
            <a:chOff x="0" y="0"/>
            <a:chExt cx="1164923" cy="1293314"/>
          </a:xfrm>
        </p:grpSpPr>
        <p:sp>
          <p:nvSpPr>
            <p:cNvPr id="137" name="Rectangle"/>
            <p:cNvSpPr/>
            <p:nvPr/>
          </p:nvSpPr>
          <p:spPr>
            <a:xfrm>
              <a:off x="-1" y="-1"/>
              <a:ext cx="1164925" cy="1293315"/>
            </a:xfrm>
            <a:prstGeom prst="rect">
              <a:avLst/>
            </a:prstGeom>
            <a:solidFill>
              <a:schemeClr val="accent1"/>
            </a:solidFill>
            <a:ln w="19050" cap="flat">
              <a:solidFill>
                <a:srgbClr val="092937"/>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138" name="Standard Deviation"/>
            <p:cNvSpPr txBox="1"/>
            <p:nvPr/>
          </p:nvSpPr>
          <p:spPr>
            <a:xfrm>
              <a:off x="55244" y="321535"/>
              <a:ext cx="1054434" cy="650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Standard Deviation</a:t>
              </a:r>
            </a:p>
          </p:txBody>
        </p:sp>
      </p:grpSp>
      <p:grpSp>
        <p:nvGrpSpPr>
          <p:cNvPr id="142" name="Rectangle 8"/>
          <p:cNvGrpSpPr/>
          <p:nvPr/>
        </p:nvGrpSpPr>
        <p:grpSpPr>
          <a:xfrm>
            <a:off x="8788946" y="3040693"/>
            <a:ext cx="1164925" cy="1293316"/>
            <a:chOff x="0" y="0"/>
            <a:chExt cx="1164923" cy="1293315"/>
          </a:xfrm>
        </p:grpSpPr>
        <p:sp>
          <p:nvSpPr>
            <p:cNvPr id="140" name="Rectangle"/>
            <p:cNvSpPr/>
            <p:nvPr/>
          </p:nvSpPr>
          <p:spPr>
            <a:xfrm>
              <a:off x="-1" y="-1"/>
              <a:ext cx="1164925" cy="1293316"/>
            </a:xfrm>
            <a:prstGeom prst="rect">
              <a:avLst/>
            </a:prstGeom>
            <a:solidFill>
              <a:schemeClr val="accent1"/>
            </a:solidFill>
            <a:ln w="19050" cap="flat">
              <a:solidFill>
                <a:srgbClr val="092937"/>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141" name="Effect Size"/>
            <p:cNvSpPr txBox="1"/>
            <p:nvPr/>
          </p:nvSpPr>
          <p:spPr>
            <a:xfrm>
              <a:off x="55244" y="321535"/>
              <a:ext cx="1054434" cy="650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Effect Size</a:t>
              </a:r>
            </a:p>
          </p:txBody>
        </p:sp>
      </p:grpSp>
      <p:grpSp>
        <p:nvGrpSpPr>
          <p:cNvPr id="145" name="Rectangle 9"/>
          <p:cNvGrpSpPr/>
          <p:nvPr/>
        </p:nvGrpSpPr>
        <p:grpSpPr>
          <a:xfrm>
            <a:off x="10323533" y="3035996"/>
            <a:ext cx="1164925" cy="1293316"/>
            <a:chOff x="0" y="0"/>
            <a:chExt cx="1164923" cy="1293314"/>
          </a:xfrm>
        </p:grpSpPr>
        <p:sp>
          <p:nvSpPr>
            <p:cNvPr id="143" name="Rectangle"/>
            <p:cNvSpPr/>
            <p:nvPr/>
          </p:nvSpPr>
          <p:spPr>
            <a:xfrm>
              <a:off x="-1" y="-1"/>
              <a:ext cx="1164925" cy="1293315"/>
            </a:xfrm>
            <a:prstGeom prst="rect">
              <a:avLst/>
            </a:prstGeom>
            <a:solidFill>
              <a:schemeClr val="accent1"/>
            </a:solidFill>
            <a:ln w="19050" cap="flat">
              <a:solidFill>
                <a:srgbClr val="092937"/>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144" name="Time-Based Estimate"/>
            <p:cNvSpPr txBox="1"/>
            <p:nvPr/>
          </p:nvSpPr>
          <p:spPr>
            <a:xfrm>
              <a:off x="55244" y="181835"/>
              <a:ext cx="1054434"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Time-Based Estimate</a:t>
              </a:r>
            </a:p>
          </p:txBody>
        </p:sp>
      </p:grpSp>
      <p:grpSp>
        <p:nvGrpSpPr>
          <p:cNvPr id="148" name="Rectangle 11"/>
          <p:cNvGrpSpPr/>
          <p:nvPr/>
        </p:nvGrpSpPr>
        <p:grpSpPr>
          <a:xfrm>
            <a:off x="187366" y="3018773"/>
            <a:ext cx="1164925" cy="1293316"/>
            <a:chOff x="0" y="0"/>
            <a:chExt cx="1164924" cy="1293314"/>
          </a:xfrm>
        </p:grpSpPr>
        <p:sp>
          <p:nvSpPr>
            <p:cNvPr id="146" name="Rectangle"/>
            <p:cNvSpPr/>
            <p:nvPr/>
          </p:nvSpPr>
          <p:spPr>
            <a:xfrm>
              <a:off x="-1" y="-1"/>
              <a:ext cx="1164925" cy="1293315"/>
            </a:xfrm>
            <a:prstGeom prst="rect">
              <a:avLst/>
            </a:prstGeom>
            <a:solidFill>
              <a:schemeClr val="accent1"/>
            </a:solidFill>
            <a:ln w="19050" cap="flat">
              <a:solidFill>
                <a:srgbClr val="092937"/>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147" name="Test"/>
            <p:cNvSpPr txBox="1"/>
            <p:nvPr/>
          </p:nvSpPr>
          <p:spPr>
            <a:xfrm>
              <a:off x="55244" y="461235"/>
              <a:ext cx="1054435" cy="370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Test</a:t>
              </a:r>
            </a:p>
          </p:txBody>
        </p:sp>
      </p:grpSp>
      <p:sp>
        <p:nvSpPr>
          <p:cNvPr id="149" name="Straight Connector 13"/>
          <p:cNvSpPr/>
          <p:nvPr/>
        </p:nvSpPr>
        <p:spPr>
          <a:xfrm>
            <a:off x="876169" y="4521896"/>
            <a:ext cx="4886698" cy="228604"/>
          </a:xfrm>
          <a:prstGeom prst="line">
            <a:avLst/>
          </a:prstGeom>
          <a:ln w="19050">
            <a:solidFill>
              <a:schemeClr val="accent1"/>
            </a:solidFill>
            <a:miter/>
          </a:ln>
        </p:spPr>
        <p:txBody>
          <a:bodyPr lIns="45718" tIns="45718" rIns="45718" bIns="45718"/>
          <a:lstStyle/>
          <a:p>
            <a:pPr/>
          </a:p>
        </p:txBody>
      </p:sp>
      <p:sp>
        <p:nvSpPr>
          <p:cNvPr id="150" name="Straight Connector 14"/>
          <p:cNvSpPr/>
          <p:nvPr/>
        </p:nvSpPr>
        <p:spPr>
          <a:xfrm flipV="1">
            <a:off x="5762866" y="4521896"/>
            <a:ext cx="5143129" cy="228604"/>
          </a:xfrm>
          <a:prstGeom prst="line">
            <a:avLst/>
          </a:prstGeom>
          <a:ln w="19050">
            <a:solidFill>
              <a:schemeClr val="accent1"/>
            </a:solidFill>
            <a:miter/>
          </a:ln>
        </p:spPr>
        <p:txBody>
          <a:bodyPr lIns="45718" tIns="45718" rIns="45718" bIns="45718"/>
          <a:lstStyle/>
          <a:p>
            <a:pPr/>
          </a:p>
        </p:txBody>
      </p:sp>
      <p:sp>
        <p:nvSpPr>
          <p:cNvPr id="151" name="TextBox 19"/>
          <p:cNvSpPr txBox="1"/>
          <p:nvPr/>
        </p:nvSpPr>
        <p:spPr>
          <a:xfrm>
            <a:off x="1615788" y="4923214"/>
            <a:ext cx="8822777" cy="1564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400"/>
            </a:pPr>
            <a:r>
              <a:t>Even accepting that each individual operation along the way is </a:t>
            </a:r>
            <a:r>
              <a:rPr i="1"/>
              <a:t>good</a:t>
            </a:r>
            <a:r>
              <a:t>, the conceptual and empirical distance travelled is simply too great to support technically sound, interpretable, useful time-based reporting of student test scores.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3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33"/>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36"/>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139"/>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14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7" fill="hold">
                                  <p:stCondLst>
                                    <p:cond delay="0"/>
                                  </p:stCondLst>
                                  <p:iterate type="el" backwards="0">
                                    <p:tmAbs val="0"/>
                                  </p:iterate>
                                  <p:childTnLst>
                                    <p:set>
                                      <p:cBhvr>
                                        <p:cTn id="25" fill="hold"/>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3" grpId="3"/>
      <p:bldP build="whole" bldLvl="1" animBg="1" rev="0" advAuto="0" spid="142" grpId="6"/>
      <p:bldP build="whole" bldLvl="1" animBg="1" rev="0" advAuto="0" spid="127" grpId="1"/>
      <p:bldP build="whole" bldLvl="1" animBg="1" rev="0" advAuto="0" spid="139" grpId="5"/>
      <p:bldP build="whole" bldLvl="1" animBg="1" rev="0" advAuto="0" spid="151" grpId="7"/>
      <p:bldP build="whole" bldLvl="1" animBg="1" rev="0" advAuto="0" spid="136" grpId="4"/>
      <p:bldP build="whole" bldLvl="1" animBg="1" rev="0" advAuto="0" spid="130"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itle 1"/>
          <p:cNvSpPr txBox="1"/>
          <p:nvPr>
            <p:ph type="title"/>
          </p:nvPr>
        </p:nvSpPr>
        <p:spPr>
          <a:xfrm>
            <a:off x="838200" y="365125"/>
            <a:ext cx="10515600" cy="1325563"/>
          </a:xfrm>
          <a:prstGeom prst="rect">
            <a:avLst/>
          </a:prstGeom>
        </p:spPr>
        <p:txBody>
          <a:bodyPr/>
          <a:lstStyle/>
          <a:p>
            <a:pPr/>
            <a:r>
              <a:t>Empirical Validation</a:t>
            </a:r>
          </a:p>
        </p:txBody>
      </p:sp>
      <p:sp>
        <p:nvSpPr>
          <p:cNvPr id="154" name="Content Placeholder 2"/>
          <p:cNvSpPr txBox="1"/>
          <p:nvPr>
            <p:ph type="body" idx="1"/>
          </p:nvPr>
        </p:nvSpPr>
        <p:spPr>
          <a:xfrm>
            <a:off x="838200" y="1825623"/>
            <a:ext cx="10515600" cy="4809561"/>
          </a:xfrm>
          <a:prstGeom prst="rect">
            <a:avLst/>
          </a:prstGeom>
        </p:spPr>
        <p:txBody>
          <a:bodyPr/>
          <a:lstStyle/>
          <a:p>
            <a:pPr>
              <a:lnSpc>
                <a:spcPct val="72000"/>
              </a:lnSpc>
              <a:defRPr sz="2500"/>
            </a:pPr>
            <a:r>
              <a:t>Do the vertical scales we have in education support time based interpretations of learning?</a:t>
            </a:r>
          </a:p>
          <a:p>
            <a:pPr>
              <a:lnSpc>
                <a:spcPct val="72000"/>
              </a:lnSpc>
              <a:defRPr sz="2500"/>
            </a:pPr>
            <a:r>
              <a:t>The original question motivating this line of inquiry was: </a:t>
            </a:r>
          </a:p>
          <a:p>
            <a:pPr lvl="5" marL="0" indent="1143000">
              <a:lnSpc>
                <a:spcPct val="72000"/>
              </a:lnSpc>
              <a:buSzTx/>
              <a:buNone/>
              <a:defRPr sz="2500"/>
            </a:pPr>
          </a:p>
          <a:p>
            <a:pPr lvl="5" marL="0" indent="1143000" algn="ctr">
              <a:lnSpc>
                <a:spcPct val="72000"/>
              </a:lnSpc>
              <a:buSzTx/>
              <a:buNone/>
              <a:defRPr sz="3700">
                <a:solidFill>
                  <a:srgbClr val="FF2600"/>
                </a:solidFill>
              </a:defRPr>
            </a:pPr>
            <a:r>
              <a:t>How common is it to see students making two years worth of learning in a single year?</a:t>
            </a:r>
          </a:p>
          <a:p>
            <a:pPr>
              <a:lnSpc>
                <a:spcPct val="72000"/>
              </a:lnSpc>
              <a:defRPr sz="2500"/>
            </a:pPr>
          </a:p>
          <a:p>
            <a:pPr>
              <a:lnSpc>
                <a:spcPct val="72000"/>
              </a:lnSpc>
              <a:defRPr sz="2500"/>
            </a:pPr>
            <a:r>
              <a:t>We used growth norms derived through the SGP framework to answer this question.</a:t>
            </a:r>
          </a:p>
          <a:p>
            <a:pPr>
              <a:lnSpc>
                <a:spcPct val="72000"/>
              </a:lnSpc>
              <a:defRPr sz="2500"/>
            </a:pPr>
            <a:r>
              <a:t>To see how we need a little background.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itle 1"/>
          <p:cNvSpPr txBox="1"/>
          <p:nvPr>
            <p:ph type="title"/>
          </p:nvPr>
        </p:nvSpPr>
        <p:spPr>
          <a:xfrm>
            <a:off x="838200" y="365125"/>
            <a:ext cx="10515600" cy="1325563"/>
          </a:xfrm>
          <a:prstGeom prst="rect">
            <a:avLst/>
          </a:prstGeom>
        </p:spPr>
        <p:txBody>
          <a:bodyPr/>
          <a:lstStyle/>
          <a:p>
            <a:pPr/>
            <a:r>
              <a:t>Background</a:t>
            </a:r>
          </a:p>
        </p:txBody>
      </p:sp>
      <p:sp>
        <p:nvSpPr>
          <p:cNvPr id="157" name="Content Placeholder 2"/>
          <p:cNvSpPr txBox="1"/>
          <p:nvPr>
            <p:ph type="body" idx="1"/>
          </p:nvPr>
        </p:nvSpPr>
        <p:spPr>
          <a:xfrm>
            <a:off x="838200" y="1490892"/>
            <a:ext cx="10515601" cy="4809559"/>
          </a:xfrm>
          <a:prstGeom prst="rect">
            <a:avLst/>
          </a:prstGeom>
        </p:spPr>
        <p:txBody>
          <a:bodyPr/>
          <a:lstStyle/>
          <a:p>
            <a:pPr marL="120315" indent="-120315" defTabSz="457200">
              <a:lnSpc>
                <a:spcPct val="100000"/>
              </a:lnSpc>
              <a:spcBef>
                <a:spcPts val="0"/>
              </a:spcBef>
              <a:buFontTx/>
              <a:defRPr sz="2500">
                <a:uFill>
                  <a:solidFill>
                    <a:srgbClr val="000000"/>
                  </a:solidFill>
                </a:uFill>
                <a:latin typeface="Calibri"/>
                <a:ea typeface="Calibri"/>
                <a:cs typeface="Calibri"/>
                <a:sym typeface="Calibri"/>
              </a:defRPr>
            </a:pPr>
            <a:r>
              <a:t>Following Yen (1986) and Dadey and Briggs (2012), cross-grade, effect size is defined as the standardized mean difference between grade x content area means (</a:t>
            </a:r>
            <a14:m>
              <m:oMath>
                <m:sSub>
                  <m:e>
                    <m:r>
                      <a:rPr xmlns:a="http://schemas.openxmlformats.org/drawingml/2006/main" sz="2700" i="1">
                        <a:solidFill>
                          <a:srgbClr val="000000"/>
                        </a:solidFill>
                        <a:latin typeface="Cambria Math" panose="02040503050406030204" pitchFamily="18" charset="0"/>
                      </a:rPr>
                      <m:t>𝑔</m:t>
                    </m:r>
                  </m:e>
                  <m:sub>
                    <m:r>
                      <a:rPr xmlns:a="http://schemas.openxmlformats.org/drawingml/2006/main" sz="2700" i="1">
                        <a:solidFill>
                          <a:srgbClr val="000000"/>
                        </a:solidFill>
                        <a:latin typeface="Cambria Math" panose="02040503050406030204" pitchFamily="18" charset="0"/>
                      </a:rPr>
                      <m:t>1</m:t>
                    </m:r>
                  </m:sub>
                </m:sSub>
              </m:oMath>
            </a14:m>
            <a:r>
              <a:t>) and (</a:t>
            </a:r>
            <a14:m>
              <m:oMath>
                <m:sSub>
                  <m:e>
                    <m:r>
                      <a:rPr xmlns:a="http://schemas.openxmlformats.org/drawingml/2006/main" sz="2700" i="1">
                        <a:solidFill>
                          <a:srgbClr val="000000"/>
                        </a:solidFill>
                        <a:latin typeface="Cambria Math" panose="02040503050406030204" pitchFamily="18" charset="0"/>
                      </a:rPr>
                      <m:t>𝑔</m:t>
                    </m:r>
                  </m:e>
                  <m:sub>
                    <m:r>
                      <a:rPr xmlns:a="http://schemas.openxmlformats.org/drawingml/2006/main" sz="2700" i="1">
                        <a:solidFill>
                          <a:srgbClr val="000000"/>
                        </a:solidFill>
                        <a:latin typeface="Cambria Math" panose="02040503050406030204" pitchFamily="18" charset="0"/>
                      </a:rPr>
                      <m:t>2</m:t>
                    </m:r>
                  </m:sub>
                </m:sSub>
              </m:oMath>
            </a14:m>
            <a:r>
              <a:t>) using the pooled standard deviation:</a:t>
            </a:r>
          </a:p>
          <a:p>
            <a:pPr lvl="5" marL="0" indent="1143000" algn="ctr" defTabSz="457200">
              <a:lnSpc>
                <a:spcPct val="100000"/>
              </a:lnSpc>
              <a:spcBef>
                <a:spcPts val="0"/>
              </a:spcBef>
              <a:buSzTx/>
              <a:buNone/>
              <a:defRPr sz="1200">
                <a:uFill>
                  <a:solidFill>
                    <a:srgbClr val="000000"/>
                  </a:solidFill>
                </a:uFill>
                <a:latin typeface="Calibri"/>
                <a:ea typeface="Calibri"/>
                <a:cs typeface="Calibri"/>
                <a:sym typeface="Calibri"/>
              </a:defRPr>
            </a:pPr>
          </a:p>
          <a:p>
            <a:pPr lvl="5" marL="0" indent="1143000" algn="ctr" defTabSz="457200">
              <a:lnSpc>
                <a:spcPct val="100000"/>
              </a:lnSpc>
              <a:spcBef>
                <a:spcPts val="0"/>
              </a:spcBef>
              <a:buSzTx/>
              <a:buNone/>
              <a:defRPr sz="1200">
                <a:uFill>
                  <a:solidFill>
                    <a:srgbClr val="000000"/>
                  </a:solidFill>
                </a:uFill>
                <a:latin typeface="Calibri"/>
                <a:ea typeface="Calibri"/>
                <a:cs typeface="Calibri"/>
                <a:sym typeface="Calibri"/>
              </a:defRPr>
            </a:pPr>
          </a:p>
          <a:p>
            <a:pPr lvl="5" marL="0" indent="1143000" defTabSz="457200">
              <a:lnSpc>
                <a:spcPct val="100000"/>
              </a:lnSpc>
              <a:spcBef>
                <a:spcPts val="0"/>
              </a:spcBef>
              <a:buSzTx/>
              <a:buNone/>
              <a:defRPr sz="2900">
                <a:uFill>
                  <a:solidFill>
                    <a:srgbClr val="000000"/>
                  </a:solidFill>
                </a:uFill>
                <a:latin typeface="Cambria Math"/>
                <a:ea typeface="Cambria Math"/>
                <a:cs typeface="Cambria Math"/>
                <a:sym typeface="Cambria Math"/>
              </a:defRPr>
            </a:pPr>
            <a14:m>
              <m:oMathPara>
                <m:oMathParaPr>
                  <m:jc m:val="left"/>
                </m:oMathParaPr>
                <m:oMath>
                  <m:r>
                    <m:rPr>
                      <m:nor/>
                    </m:rPr>
                    <a:rPr xmlns:a="http://schemas.openxmlformats.org/drawingml/2006/main" sz="2900" i="1">
                      <a:solidFill>
                        <a:srgbClr val="000000"/>
                      </a:solidFill>
                      <a:latin typeface="Cambria Math" panose="02040503050406030204" pitchFamily="18" charset="0"/>
                    </a:rPr>
                    <m:t>Effect</m:t>
                  </m:r>
                  <m:r>
                    <m:rPr>
                      <m:nor/>
                    </m:rPr>
                    <a:rPr xmlns:a="http://schemas.openxmlformats.org/drawingml/2006/main" sz="2900" i="1">
                      <a:solidFill>
                        <a:srgbClr val="000000"/>
                      </a:solidFill>
                      <a:latin typeface="Cambria Math" panose="02040503050406030204" pitchFamily="18" charset="0"/>
                    </a:rPr>
                    <m:t/>
                  </m:r>
                  <m:r>
                    <m:rPr>
                      <m:nor/>
                    </m:rPr>
                    <a:rPr xmlns:a="http://schemas.openxmlformats.org/drawingml/2006/main" sz="2900" i="1">
                      <a:solidFill>
                        <a:srgbClr val="000000"/>
                      </a:solidFill>
                      <a:latin typeface="Cambria Math" panose="02040503050406030204" pitchFamily="18" charset="0"/>
                    </a:rPr>
                    <m:t>Size</m:t>
                  </m:r>
                  <m:r>
                    <a:rPr xmlns:a="http://schemas.openxmlformats.org/drawingml/2006/main" sz="2900" i="1">
                      <a:solidFill>
                        <a:srgbClr val="000000"/>
                      </a:solidFill>
                      <a:latin typeface="Cambria Math" panose="02040503050406030204" pitchFamily="18" charset="0"/>
                    </a:rPr>
                    <m:t>≡</m:t>
                  </m:r>
                  <m:f>
                    <m:fPr>
                      <m:ctrlPr>
                        <a:rPr xmlns:a="http://schemas.openxmlformats.org/drawingml/2006/main" sz="2900" i="1">
                          <a:solidFill>
                            <a:srgbClr val="000000"/>
                          </a:solidFill>
                          <a:latin typeface="Cambria Math" panose="02040503050406030204" pitchFamily="18" charset="0"/>
                        </a:rPr>
                      </m:ctrlPr>
                      <m:type m:val="bar"/>
                    </m:fPr>
                    <m:num>
                      <m:sSub>
                        <m:e>
                          <m:bar>
                            <m:barPr>
                              <m:ctrlPr>
                                <a:rPr xmlns:a="http://schemas.openxmlformats.org/drawingml/2006/main" sz="2900" i="1">
                                  <a:solidFill>
                                    <a:srgbClr val="000000"/>
                                  </a:solidFill>
                                  <a:latin typeface="Cambria Math" panose="02040503050406030204" pitchFamily="18" charset="0"/>
                                </a:rPr>
                              </m:ctrlPr>
                              <m:pos m:val="top"/>
                            </m:barPr>
                            <m:e>
                              <m:r>
                                <a:rPr xmlns:a="http://schemas.openxmlformats.org/drawingml/2006/main" sz="2900" i="1">
                                  <a:solidFill>
                                    <a:srgbClr val="000000"/>
                                  </a:solidFill>
                                  <a:latin typeface="Cambria Math" panose="02040503050406030204" pitchFamily="18" charset="0"/>
                                </a:rPr>
                                <m:t>𝑋</m:t>
                              </m:r>
                            </m:e>
                          </m:bar>
                        </m:e>
                        <m:sub>
                          <m:r>
                            <a:rPr xmlns:a="http://schemas.openxmlformats.org/drawingml/2006/main" sz="2900" i="1">
                              <a:solidFill>
                                <a:srgbClr val="000000"/>
                              </a:solidFill>
                              <a:latin typeface="Cambria Math" panose="02040503050406030204" pitchFamily="18" charset="0"/>
                            </a:rPr>
                            <m:t>𝑔</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sSub>
                        <m:e>
                          <m:bar>
                            <m:barPr>
                              <m:ctrlPr>
                                <a:rPr xmlns:a="http://schemas.openxmlformats.org/drawingml/2006/main" sz="2900" i="1">
                                  <a:solidFill>
                                    <a:srgbClr val="000000"/>
                                  </a:solidFill>
                                  <a:latin typeface="Cambria Math" panose="02040503050406030204" pitchFamily="18" charset="0"/>
                                </a:rPr>
                              </m:ctrlPr>
                              <m:pos m:val="top"/>
                            </m:barPr>
                            <m:e>
                              <m:r>
                                <a:rPr xmlns:a="http://schemas.openxmlformats.org/drawingml/2006/main" sz="2900" i="1">
                                  <a:solidFill>
                                    <a:srgbClr val="000000"/>
                                  </a:solidFill>
                                  <a:latin typeface="Cambria Math" panose="02040503050406030204" pitchFamily="18" charset="0"/>
                                </a:rPr>
                                <m:t>𝑋</m:t>
                              </m:r>
                            </m:e>
                          </m:bar>
                        </m:e>
                        <m:sub>
                          <m:r>
                            <a:rPr xmlns:a="http://schemas.openxmlformats.org/drawingml/2006/main" sz="2900" i="1">
                              <a:solidFill>
                                <a:srgbClr val="000000"/>
                              </a:solidFill>
                              <a:latin typeface="Cambria Math" panose="02040503050406030204" pitchFamily="18" charset="0"/>
                            </a:rPr>
                            <m:t>𝑔</m:t>
                          </m:r>
                          <m:r>
                            <a:rPr xmlns:a="http://schemas.openxmlformats.org/drawingml/2006/main" sz="2900" i="1">
                              <a:solidFill>
                                <a:srgbClr val="000000"/>
                              </a:solidFill>
                              <a:latin typeface="Cambria Math" panose="02040503050406030204" pitchFamily="18" charset="0"/>
                            </a:rPr>
                            <m:t>2</m:t>
                          </m:r>
                        </m:sub>
                      </m:sSub>
                    </m:num>
                    <m:den>
                      <m:rad>
                        <m:radPr>
                          <m:ctrlPr>
                            <a:rPr xmlns:a="http://schemas.openxmlformats.org/drawingml/2006/main" sz="2900" i="1">
                              <a:solidFill>
                                <a:srgbClr val="000000"/>
                              </a:solidFill>
                              <a:latin typeface="Cambria Math" panose="02040503050406030204" pitchFamily="18" charset="0"/>
                            </a:rPr>
                          </m:ctrlPr>
                          <m:degHide m:val="on"/>
                        </m:radPr>
                        <m:deg/>
                        <m:e>
                          <m:f>
                            <m:fPr>
                              <m:ctrlPr>
                                <a:rPr xmlns:a="http://schemas.openxmlformats.org/drawingml/2006/main" sz="2900" i="1">
                                  <a:solidFill>
                                    <a:srgbClr val="000000"/>
                                  </a:solidFill>
                                  <a:latin typeface="Cambria Math" panose="02040503050406030204" pitchFamily="18" charset="0"/>
                                </a:rPr>
                              </m:ctrlPr>
                              <m:type m:val="bar"/>
                            </m:fPr>
                            <m:num>
                              <m:sSubSup>
                                <m:e>
                                  <m:limUpp>
                                    <m:e>
                                      <m:r>
                                        <a:rPr xmlns:a="http://schemas.openxmlformats.org/drawingml/2006/main" sz="2900" i="1">
                                          <a:solidFill>
                                            <a:srgbClr val="000000"/>
                                          </a:solidFill>
                                          <a:latin typeface="Cambria Math" panose="02040503050406030204" pitchFamily="18" charset="0"/>
                                        </a:rPr>
                                        <m:t>𝜎</m:t>
                                      </m:r>
                                    </m:e>
                                    <m:lim>
                                      <m:r>
                                        <a:rPr xmlns:a="http://schemas.openxmlformats.org/drawingml/2006/main" sz="2900" i="1">
                                          <a:solidFill>
                                            <a:srgbClr val="000000"/>
                                          </a:solidFill>
                                          <a:latin typeface="Cambria Math" panose="02040503050406030204" pitchFamily="18" charset="0"/>
                                        </a:rPr>
                                        <m:t>̂</m:t>
                                      </m:r>
                                    </m:lim>
                                  </m:limUpp>
                                </m:e>
                                <m:sub>
                                  <m:r>
                                    <a:rPr xmlns:a="http://schemas.openxmlformats.org/drawingml/2006/main" sz="2900" i="1">
                                      <a:solidFill>
                                        <a:srgbClr val="000000"/>
                                      </a:solidFill>
                                      <a:latin typeface="Cambria Math" panose="02040503050406030204" pitchFamily="18" charset="0"/>
                                    </a:rPr>
                                    <m:t>𝑔</m:t>
                                  </m:r>
                                  <m:r>
                                    <a:rPr xmlns:a="http://schemas.openxmlformats.org/drawingml/2006/main" sz="2900" i="1">
                                      <a:solidFill>
                                        <a:srgbClr val="000000"/>
                                      </a:solidFill>
                                      <a:latin typeface="Cambria Math" panose="02040503050406030204" pitchFamily="18" charset="0"/>
                                    </a:rPr>
                                    <m:t>1</m:t>
                                  </m:r>
                                </m:sub>
                                <m:sup>
                                  <m:r>
                                    <a:rPr xmlns:a="http://schemas.openxmlformats.org/drawingml/2006/main" sz="2900" i="1">
                                      <a:solidFill>
                                        <a:srgbClr val="000000"/>
                                      </a:solidFill>
                                      <a:latin typeface="Cambria Math" panose="02040503050406030204" pitchFamily="18" charset="0"/>
                                    </a:rPr>
                                    <m:t>2</m:t>
                                  </m:r>
                                </m:sup>
                              </m:sSubSup>
                              <m:r>
                                <a:rPr xmlns:a="http://schemas.openxmlformats.org/drawingml/2006/main" sz="2900" i="1">
                                  <a:solidFill>
                                    <a:srgbClr val="000000"/>
                                  </a:solidFill>
                                  <a:latin typeface="Cambria Math" panose="02040503050406030204" pitchFamily="18" charset="0"/>
                                </a:rPr>
                                <m:t>+</m:t>
                              </m:r>
                              <m:sSubSup>
                                <m:e>
                                  <m:limUpp>
                                    <m:e>
                                      <m:r>
                                        <a:rPr xmlns:a="http://schemas.openxmlformats.org/drawingml/2006/main" sz="2900" i="1">
                                          <a:solidFill>
                                            <a:srgbClr val="000000"/>
                                          </a:solidFill>
                                          <a:latin typeface="Cambria Math" panose="02040503050406030204" pitchFamily="18" charset="0"/>
                                        </a:rPr>
                                        <m:t>𝜎</m:t>
                                      </m:r>
                                    </m:e>
                                    <m:lim>
                                      <m:r>
                                        <a:rPr xmlns:a="http://schemas.openxmlformats.org/drawingml/2006/main" sz="2900" i="1">
                                          <a:solidFill>
                                            <a:srgbClr val="000000"/>
                                          </a:solidFill>
                                          <a:latin typeface="Cambria Math" panose="02040503050406030204" pitchFamily="18" charset="0"/>
                                        </a:rPr>
                                        <m:t>̂</m:t>
                                      </m:r>
                                    </m:lim>
                                  </m:limUpp>
                                </m:e>
                                <m:sub>
                                  <m:r>
                                    <a:rPr xmlns:a="http://schemas.openxmlformats.org/drawingml/2006/main" sz="2900" i="1">
                                      <a:solidFill>
                                        <a:srgbClr val="000000"/>
                                      </a:solidFill>
                                      <a:latin typeface="Cambria Math" panose="02040503050406030204" pitchFamily="18" charset="0"/>
                                    </a:rPr>
                                    <m:t>𝑔</m:t>
                                  </m:r>
                                  <m:r>
                                    <a:rPr xmlns:a="http://schemas.openxmlformats.org/drawingml/2006/main" sz="2900" i="1">
                                      <a:solidFill>
                                        <a:srgbClr val="000000"/>
                                      </a:solidFill>
                                      <a:latin typeface="Cambria Math" panose="02040503050406030204" pitchFamily="18" charset="0"/>
                                    </a:rPr>
                                    <m:t>2</m:t>
                                  </m:r>
                                </m:sub>
                                <m:sup>
                                  <m:r>
                                    <a:rPr xmlns:a="http://schemas.openxmlformats.org/drawingml/2006/main" sz="2900" i="1">
                                      <a:solidFill>
                                        <a:srgbClr val="000000"/>
                                      </a:solidFill>
                                      <a:latin typeface="Cambria Math" panose="02040503050406030204" pitchFamily="18" charset="0"/>
                                    </a:rPr>
                                    <m:t>2</m:t>
                                  </m:r>
                                </m:sup>
                              </m:sSubSup>
                            </m:num>
                            <m:den>
                              <m:r>
                                <a:rPr xmlns:a="http://schemas.openxmlformats.org/drawingml/2006/main" sz="2900" i="1">
                                  <a:solidFill>
                                    <a:srgbClr val="000000"/>
                                  </a:solidFill>
                                  <a:latin typeface="Cambria Math" panose="02040503050406030204" pitchFamily="18" charset="0"/>
                                </a:rPr>
                                <m:t>2</m:t>
                              </m:r>
                            </m:den>
                          </m:f>
                        </m:e>
                      </m:rad>
                    </m:den>
                  </m:f>
                </m:oMath>
              </m:oMathPara>
            </a14:m>
            <a:endParaRPr sz="2700">
              <a:latin typeface="Calibri"/>
              <a:ea typeface="Calibri"/>
              <a:cs typeface="Calibri"/>
              <a:sym typeface="Calibri"/>
            </a:endParaRPr>
          </a:p>
          <a:p>
            <a:pPr marL="120315" indent="-120315" defTabSz="457200">
              <a:lnSpc>
                <a:spcPct val="100000"/>
              </a:lnSpc>
              <a:spcBef>
                <a:spcPts val="0"/>
              </a:spcBef>
              <a:buFontTx/>
              <a:defRPr sz="2500">
                <a:uFill>
                  <a:solidFill>
                    <a:srgbClr val="000000"/>
                  </a:solidFill>
                </a:uFill>
                <a:latin typeface="Calibri"/>
                <a:ea typeface="Calibri"/>
                <a:cs typeface="Calibri"/>
                <a:sym typeface="Calibri"/>
              </a:defRPr>
            </a:pPr>
          </a:p>
          <a:p>
            <a:pPr marL="120315" indent="-120315" defTabSz="457200">
              <a:lnSpc>
                <a:spcPct val="100000"/>
              </a:lnSpc>
              <a:spcBef>
                <a:spcPts val="0"/>
              </a:spcBef>
              <a:buFontTx/>
              <a:defRPr sz="2500">
                <a:uFill>
                  <a:solidFill>
                    <a:srgbClr val="000000"/>
                  </a:solidFill>
                </a:uFill>
                <a:latin typeface="Calibri"/>
                <a:ea typeface="Calibri"/>
                <a:cs typeface="Calibri"/>
                <a:sym typeface="Calibri"/>
              </a:defRPr>
            </a:pPr>
            <a:r>
              <a:t>There are several aspects of this definition worth noting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itle 1"/>
          <p:cNvSpPr txBox="1"/>
          <p:nvPr>
            <p:ph type="title"/>
          </p:nvPr>
        </p:nvSpPr>
        <p:spPr>
          <a:xfrm>
            <a:off x="838200" y="365125"/>
            <a:ext cx="10515600" cy="1325563"/>
          </a:xfrm>
          <a:prstGeom prst="rect">
            <a:avLst/>
          </a:prstGeom>
        </p:spPr>
        <p:txBody>
          <a:bodyPr/>
          <a:lstStyle/>
          <a:p>
            <a:pPr/>
            <a:r>
              <a:t>Background</a:t>
            </a:r>
          </a:p>
        </p:txBody>
      </p:sp>
      <p:sp>
        <p:nvSpPr>
          <p:cNvPr id="160" name="Content Placeholder 2"/>
          <p:cNvSpPr txBox="1"/>
          <p:nvPr>
            <p:ph type="body" idx="1"/>
          </p:nvPr>
        </p:nvSpPr>
        <p:spPr>
          <a:xfrm>
            <a:off x="838200" y="1490892"/>
            <a:ext cx="10515600" cy="4809559"/>
          </a:xfrm>
          <a:prstGeom prst="rect">
            <a:avLst/>
          </a:prstGeom>
        </p:spPr>
        <p:txBody>
          <a:bodyPr/>
          <a:lstStyle/>
          <a:p>
            <a:pPr lvl="5" marL="0" indent="891538" algn="ctr" defTabSz="356615">
              <a:lnSpc>
                <a:spcPct val="100000"/>
              </a:lnSpc>
              <a:spcBef>
                <a:spcPts val="0"/>
              </a:spcBef>
              <a:buSzTx/>
              <a:buNone/>
              <a:defRPr sz="900">
                <a:uFill>
                  <a:solidFill>
                    <a:srgbClr val="000000"/>
                  </a:solidFill>
                </a:uFill>
                <a:latin typeface="Calibri"/>
                <a:ea typeface="Calibri"/>
                <a:cs typeface="Calibri"/>
                <a:sym typeface="Calibri"/>
              </a:defRPr>
            </a:pPr>
          </a:p>
          <a:p>
            <a:pPr lvl="5" marL="0" indent="891538" algn="ctr" defTabSz="356615">
              <a:lnSpc>
                <a:spcPct val="100000"/>
              </a:lnSpc>
              <a:spcBef>
                <a:spcPts val="0"/>
              </a:spcBef>
              <a:buSzTx/>
              <a:buNone/>
              <a:defRPr sz="900">
                <a:uFill>
                  <a:solidFill>
                    <a:srgbClr val="000000"/>
                  </a:solidFill>
                </a:uFill>
                <a:latin typeface="Calibri"/>
                <a:ea typeface="Calibri"/>
                <a:cs typeface="Calibri"/>
                <a:sym typeface="Calibri"/>
              </a:defRPr>
            </a:pPr>
          </a:p>
          <a:p>
            <a:pPr lvl="5" marL="0" indent="891538" algn="ctr" defTabSz="356615">
              <a:lnSpc>
                <a:spcPct val="100000"/>
              </a:lnSpc>
              <a:spcBef>
                <a:spcPts val="0"/>
              </a:spcBef>
              <a:buSzTx/>
              <a:buNone/>
              <a:defRPr sz="1600">
                <a:uFill>
                  <a:solidFill>
                    <a:srgbClr val="000000"/>
                  </a:solidFill>
                </a:uFill>
                <a:latin typeface="Cambria Math"/>
                <a:ea typeface="Cambria Math"/>
                <a:cs typeface="Cambria Math"/>
                <a:sym typeface="Cambria Math"/>
              </a:defRPr>
            </a:pPr>
            <a14:m>
              <m:oMathPara>
                <m:oMathParaPr>
                  <m:jc m:val="center"/>
                </m:oMathParaPr>
                <m:oMath>
                  <m:r>
                    <m:rPr>
                      <m:nor/>
                    </m:rPr>
                    <a:rPr xmlns:a="http://schemas.openxmlformats.org/drawingml/2006/main" sz="1600" i="1">
                      <a:solidFill>
                        <a:srgbClr val="000000"/>
                      </a:solidFill>
                      <a:latin typeface="Cambria Math" panose="02040503050406030204" pitchFamily="18" charset="0"/>
                    </a:rPr>
                    <m:t>Effect</m:t>
                  </m:r>
                  <m:r>
                    <m:rPr>
                      <m:nor/>
                    </m:rPr>
                    <a:rPr xmlns:a="http://schemas.openxmlformats.org/drawingml/2006/main" sz="1600" i="1">
                      <a:solidFill>
                        <a:srgbClr val="000000"/>
                      </a:solidFill>
                      <a:latin typeface="Cambria Math" panose="02040503050406030204" pitchFamily="18" charset="0"/>
                    </a:rPr>
                    <m:t/>
                  </m:r>
                  <m:r>
                    <m:rPr>
                      <m:nor/>
                    </m:rPr>
                    <a:rPr xmlns:a="http://schemas.openxmlformats.org/drawingml/2006/main" sz="1600" i="1">
                      <a:solidFill>
                        <a:srgbClr val="000000"/>
                      </a:solidFill>
                      <a:latin typeface="Cambria Math" panose="02040503050406030204" pitchFamily="18" charset="0"/>
                    </a:rPr>
                    <m:t>Size</m:t>
                  </m:r>
                  <m:r>
                    <a:rPr xmlns:a="http://schemas.openxmlformats.org/drawingml/2006/main" sz="1600" i="1">
                      <a:solidFill>
                        <a:srgbClr val="000000"/>
                      </a:solidFill>
                      <a:latin typeface="Cambria Math" panose="02040503050406030204" pitchFamily="18" charset="0"/>
                    </a:rPr>
                    <m:t>≡</m:t>
                  </m:r>
                  <m:f>
                    <m:fPr>
                      <m:ctrlPr>
                        <a:rPr xmlns:a="http://schemas.openxmlformats.org/drawingml/2006/main" sz="1600" i="1">
                          <a:solidFill>
                            <a:srgbClr val="000000"/>
                          </a:solidFill>
                          <a:latin typeface="Cambria Math" panose="02040503050406030204" pitchFamily="18" charset="0"/>
                        </a:rPr>
                      </m:ctrlPr>
                      <m:type m:val="bar"/>
                    </m:fPr>
                    <m:num>
                      <m:sSub>
                        <m:e>
                          <m:bar>
                            <m:barPr>
                              <m:ctrlPr>
                                <a:rPr xmlns:a="http://schemas.openxmlformats.org/drawingml/2006/main" sz="1600" i="1">
                                  <a:solidFill>
                                    <a:srgbClr val="000000"/>
                                  </a:solidFill>
                                  <a:latin typeface="Cambria Math" panose="02040503050406030204" pitchFamily="18" charset="0"/>
                                </a:rPr>
                              </m:ctrlPr>
                              <m:pos m:val="top"/>
                            </m:barPr>
                            <m:e>
                              <m:r>
                                <a:rPr xmlns:a="http://schemas.openxmlformats.org/drawingml/2006/main" sz="1600" i="1">
                                  <a:solidFill>
                                    <a:srgbClr val="000000"/>
                                  </a:solidFill>
                                  <a:latin typeface="Cambria Math" panose="02040503050406030204" pitchFamily="18" charset="0"/>
                                </a:rPr>
                                <m:t>𝑋</m:t>
                              </m:r>
                            </m:e>
                          </m:bar>
                        </m:e>
                        <m:sub>
                          <m:r>
                            <a:rPr xmlns:a="http://schemas.openxmlformats.org/drawingml/2006/main" sz="1600" i="1">
                              <a:solidFill>
                                <a:srgbClr val="000000"/>
                              </a:solidFill>
                              <a:latin typeface="Cambria Math" panose="02040503050406030204" pitchFamily="18" charset="0"/>
                            </a:rPr>
                            <m:t>𝑔</m:t>
                          </m:r>
                          <m:r>
                            <a:rPr xmlns:a="http://schemas.openxmlformats.org/drawingml/2006/main" sz="1600" i="1">
                              <a:solidFill>
                                <a:srgbClr val="000000"/>
                              </a:solidFill>
                              <a:latin typeface="Cambria Math" panose="02040503050406030204" pitchFamily="18" charset="0"/>
                            </a:rPr>
                            <m:t>1</m:t>
                          </m:r>
                        </m:sub>
                      </m:sSub>
                      <m:r>
                        <a:rPr xmlns:a="http://schemas.openxmlformats.org/drawingml/2006/main" sz="1600" i="1">
                          <a:solidFill>
                            <a:srgbClr val="000000"/>
                          </a:solidFill>
                          <a:latin typeface="Cambria Math" panose="02040503050406030204" pitchFamily="18" charset="0"/>
                        </a:rPr>
                        <m:t>−</m:t>
                      </m:r>
                      <m:sSub>
                        <m:e>
                          <m:bar>
                            <m:barPr>
                              <m:ctrlPr>
                                <a:rPr xmlns:a="http://schemas.openxmlformats.org/drawingml/2006/main" sz="1600" i="1">
                                  <a:solidFill>
                                    <a:srgbClr val="000000"/>
                                  </a:solidFill>
                                  <a:latin typeface="Cambria Math" panose="02040503050406030204" pitchFamily="18" charset="0"/>
                                </a:rPr>
                              </m:ctrlPr>
                              <m:pos m:val="top"/>
                            </m:barPr>
                            <m:e>
                              <m:r>
                                <a:rPr xmlns:a="http://schemas.openxmlformats.org/drawingml/2006/main" sz="1600" i="1">
                                  <a:solidFill>
                                    <a:srgbClr val="000000"/>
                                  </a:solidFill>
                                  <a:latin typeface="Cambria Math" panose="02040503050406030204" pitchFamily="18" charset="0"/>
                                </a:rPr>
                                <m:t>𝑋</m:t>
                              </m:r>
                            </m:e>
                          </m:bar>
                        </m:e>
                        <m:sub>
                          <m:r>
                            <a:rPr xmlns:a="http://schemas.openxmlformats.org/drawingml/2006/main" sz="1600" i="1">
                              <a:solidFill>
                                <a:srgbClr val="000000"/>
                              </a:solidFill>
                              <a:latin typeface="Cambria Math" panose="02040503050406030204" pitchFamily="18" charset="0"/>
                            </a:rPr>
                            <m:t>𝑔</m:t>
                          </m:r>
                          <m:r>
                            <a:rPr xmlns:a="http://schemas.openxmlformats.org/drawingml/2006/main" sz="1600" i="1">
                              <a:solidFill>
                                <a:srgbClr val="000000"/>
                              </a:solidFill>
                              <a:latin typeface="Cambria Math" panose="02040503050406030204" pitchFamily="18" charset="0"/>
                            </a:rPr>
                            <m:t>2</m:t>
                          </m:r>
                        </m:sub>
                      </m:sSub>
                    </m:num>
                    <m:den>
                      <m:rad>
                        <m:radPr>
                          <m:ctrlPr>
                            <a:rPr xmlns:a="http://schemas.openxmlformats.org/drawingml/2006/main" sz="1600" i="1">
                              <a:solidFill>
                                <a:srgbClr val="000000"/>
                              </a:solidFill>
                              <a:latin typeface="Cambria Math" panose="02040503050406030204" pitchFamily="18" charset="0"/>
                            </a:rPr>
                          </m:ctrlPr>
                          <m:degHide m:val="on"/>
                        </m:radPr>
                        <m:deg/>
                        <m:e>
                          <m:f>
                            <m:fPr>
                              <m:ctrlPr>
                                <a:rPr xmlns:a="http://schemas.openxmlformats.org/drawingml/2006/main" sz="1600" i="1">
                                  <a:solidFill>
                                    <a:srgbClr val="000000"/>
                                  </a:solidFill>
                                  <a:latin typeface="Cambria Math" panose="02040503050406030204" pitchFamily="18" charset="0"/>
                                </a:rPr>
                              </m:ctrlPr>
                              <m:type m:val="bar"/>
                            </m:fPr>
                            <m:num>
                              <m:sSubSup>
                                <m:e>
                                  <m:limUpp>
                                    <m:e>
                                      <m:r>
                                        <a:rPr xmlns:a="http://schemas.openxmlformats.org/drawingml/2006/main" sz="1600" i="1">
                                          <a:solidFill>
                                            <a:srgbClr val="000000"/>
                                          </a:solidFill>
                                          <a:latin typeface="Cambria Math" panose="02040503050406030204" pitchFamily="18" charset="0"/>
                                        </a:rPr>
                                        <m:t>𝜎</m:t>
                                      </m:r>
                                    </m:e>
                                    <m:lim>
                                      <m:r>
                                        <a:rPr xmlns:a="http://schemas.openxmlformats.org/drawingml/2006/main" sz="1600" i="1">
                                          <a:solidFill>
                                            <a:srgbClr val="000000"/>
                                          </a:solidFill>
                                          <a:latin typeface="Cambria Math" panose="02040503050406030204" pitchFamily="18" charset="0"/>
                                        </a:rPr>
                                        <m:t>̂</m:t>
                                      </m:r>
                                    </m:lim>
                                  </m:limUpp>
                                </m:e>
                                <m:sub>
                                  <m:r>
                                    <a:rPr xmlns:a="http://schemas.openxmlformats.org/drawingml/2006/main" sz="1600" i="1">
                                      <a:solidFill>
                                        <a:srgbClr val="000000"/>
                                      </a:solidFill>
                                      <a:latin typeface="Cambria Math" panose="02040503050406030204" pitchFamily="18" charset="0"/>
                                    </a:rPr>
                                    <m:t>𝑔</m:t>
                                  </m:r>
                                  <m:r>
                                    <a:rPr xmlns:a="http://schemas.openxmlformats.org/drawingml/2006/main" sz="1600" i="1">
                                      <a:solidFill>
                                        <a:srgbClr val="000000"/>
                                      </a:solidFill>
                                      <a:latin typeface="Cambria Math" panose="02040503050406030204" pitchFamily="18" charset="0"/>
                                    </a:rPr>
                                    <m:t>1</m:t>
                                  </m:r>
                                </m:sub>
                                <m:sup>
                                  <m:r>
                                    <a:rPr xmlns:a="http://schemas.openxmlformats.org/drawingml/2006/main" sz="1600" i="1">
                                      <a:solidFill>
                                        <a:srgbClr val="000000"/>
                                      </a:solidFill>
                                      <a:latin typeface="Cambria Math" panose="02040503050406030204" pitchFamily="18" charset="0"/>
                                    </a:rPr>
                                    <m:t>2</m:t>
                                  </m:r>
                                </m:sup>
                              </m:sSubSup>
                              <m:r>
                                <a:rPr xmlns:a="http://schemas.openxmlformats.org/drawingml/2006/main" sz="1600" i="1">
                                  <a:solidFill>
                                    <a:srgbClr val="000000"/>
                                  </a:solidFill>
                                  <a:latin typeface="Cambria Math" panose="02040503050406030204" pitchFamily="18" charset="0"/>
                                </a:rPr>
                                <m:t>+</m:t>
                              </m:r>
                              <m:sSubSup>
                                <m:e>
                                  <m:limUpp>
                                    <m:e>
                                      <m:r>
                                        <a:rPr xmlns:a="http://schemas.openxmlformats.org/drawingml/2006/main" sz="1600" i="1">
                                          <a:solidFill>
                                            <a:srgbClr val="000000"/>
                                          </a:solidFill>
                                          <a:latin typeface="Cambria Math" panose="02040503050406030204" pitchFamily="18" charset="0"/>
                                        </a:rPr>
                                        <m:t>𝜎</m:t>
                                      </m:r>
                                    </m:e>
                                    <m:lim>
                                      <m:r>
                                        <a:rPr xmlns:a="http://schemas.openxmlformats.org/drawingml/2006/main" sz="1600" i="1">
                                          <a:solidFill>
                                            <a:srgbClr val="000000"/>
                                          </a:solidFill>
                                          <a:latin typeface="Cambria Math" panose="02040503050406030204" pitchFamily="18" charset="0"/>
                                        </a:rPr>
                                        <m:t>̂</m:t>
                                      </m:r>
                                    </m:lim>
                                  </m:limUpp>
                                </m:e>
                                <m:sub>
                                  <m:r>
                                    <a:rPr xmlns:a="http://schemas.openxmlformats.org/drawingml/2006/main" sz="1600" i="1">
                                      <a:solidFill>
                                        <a:srgbClr val="000000"/>
                                      </a:solidFill>
                                      <a:latin typeface="Cambria Math" panose="02040503050406030204" pitchFamily="18" charset="0"/>
                                    </a:rPr>
                                    <m:t>𝑔</m:t>
                                  </m:r>
                                  <m:r>
                                    <a:rPr xmlns:a="http://schemas.openxmlformats.org/drawingml/2006/main" sz="1600" i="1">
                                      <a:solidFill>
                                        <a:srgbClr val="000000"/>
                                      </a:solidFill>
                                      <a:latin typeface="Cambria Math" panose="02040503050406030204" pitchFamily="18" charset="0"/>
                                    </a:rPr>
                                    <m:t>2</m:t>
                                  </m:r>
                                </m:sub>
                                <m:sup>
                                  <m:r>
                                    <a:rPr xmlns:a="http://schemas.openxmlformats.org/drawingml/2006/main" sz="1600" i="1">
                                      <a:solidFill>
                                        <a:srgbClr val="000000"/>
                                      </a:solidFill>
                                      <a:latin typeface="Cambria Math" panose="02040503050406030204" pitchFamily="18" charset="0"/>
                                    </a:rPr>
                                    <m:t>2</m:t>
                                  </m:r>
                                </m:sup>
                              </m:sSubSup>
                            </m:num>
                            <m:den>
                              <m:r>
                                <a:rPr xmlns:a="http://schemas.openxmlformats.org/drawingml/2006/main" sz="1600" i="1">
                                  <a:solidFill>
                                    <a:srgbClr val="000000"/>
                                  </a:solidFill>
                                  <a:latin typeface="Cambria Math" panose="02040503050406030204" pitchFamily="18" charset="0"/>
                                </a:rPr>
                                <m:t>2</m:t>
                              </m:r>
                            </m:den>
                          </m:f>
                        </m:e>
                      </m:rad>
                    </m:den>
                  </m:f>
                </m:oMath>
              </m:oMathPara>
            </a14:m>
            <a:endParaRPr sz="1400">
              <a:latin typeface="Calibri"/>
              <a:ea typeface="Calibri"/>
              <a:cs typeface="Calibri"/>
              <a:sym typeface="Calibri"/>
            </a:endParaRPr>
          </a:p>
          <a:p>
            <a:pPr marL="93845" indent="-93845" defTabSz="356615">
              <a:lnSpc>
                <a:spcPct val="100000"/>
              </a:lnSpc>
              <a:spcBef>
                <a:spcPts val="0"/>
              </a:spcBef>
              <a:buFontTx/>
              <a:defRPr sz="1900">
                <a:uFill>
                  <a:solidFill>
                    <a:srgbClr val="000000"/>
                  </a:solidFill>
                </a:uFill>
                <a:latin typeface="Calibri"/>
                <a:ea typeface="Calibri"/>
                <a:cs typeface="Calibri"/>
                <a:sym typeface="Calibri"/>
              </a:defRPr>
            </a:pPr>
          </a:p>
          <a:p>
            <a:pPr marL="93845" indent="-93845" defTabSz="356615">
              <a:lnSpc>
                <a:spcPct val="100000"/>
              </a:lnSpc>
              <a:spcBef>
                <a:spcPts val="0"/>
              </a:spcBef>
              <a:buFontTx/>
              <a:defRPr sz="2100">
                <a:uFill>
                  <a:solidFill>
                    <a:srgbClr val="000000"/>
                  </a:solidFill>
                </a:uFill>
                <a:latin typeface="Calibri"/>
                <a:ea typeface="Calibri"/>
                <a:cs typeface="Calibri"/>
                <a:sym typeface="Calibri"/>
              </a:defRPr>
            </a:pPr>
            <a:r>
              <a:t>The effect size associated with a year’s worth of learning is standardized, average distance. That is, it’s largely a normative definition.</a:t>
            </a:r>
          </a:p>
          <a:p>
            <a:pPr marL="93845" indent="-93845" defTabSz="356615">
              <a:lnSpc>
                <a:spcPct val="100000"/>
              </a:lnSpc>
              <a:spcBef>
                <a:spcPts val="0"/>
              </a:spcBef>
              <a:buFontTx/>
              <a:defRPr sz="2100">
                <a:uFill>
                  <a:solidFill>
                    <a:srgbClr val="000000"/>
                  </a:solidFill>
                </a:uFill>
                <a:latin typeface="Calibri"/>
                <a:ea typeface="Calibri"/>
                <a:cs typeface="Calibri"/>
                <a:sym typeface="Calibri"/>
              </a:defRPr>
            </a:pPr>
            <a:r>
              <a:t>To calculate this effect size requires that the numerator be on the same scale so that subtraction makes sense. That is, we require a vertical scale. </a:t>
            </a:r>
          </a:p>
          <a:p>
            <a:pPr marL="93845" indent="-93845" defTabSz="356615">
              <a:lnSpc>
                <a:spcPct val="100000"/>
              </a:lnSpc>
              <a:spcBef>
                <a:spcPts val="0"/>
              </a:spcBef>
              <a:buFontTx/>
              <a:defRPr sz="2100">
                <a:uFill>
                  <a:solidFill>
                    <a:srgbClr val="000000"/>
                  </a:solidFill>
                </a:uFill>
                <a:latin typeface="Calibri"/>
                <a:ea typeface="Calibri"/>
                <a:cs typeface="Calibri"/>
                <a:sym typeface="Calibri"/>
              </a:defRPr>
            </a:pPr>
            <a:r>
              <a:t>The effect size quantifies the extent to which the mean has shifted between the two scaled score distributions.</a:t>
            </a:r>
          </a:p>
          <a:p>
            <a:pPr marL="93845" indent="-93845" defTabSz="356615">
              <a:lnSpc>
                <a:spcPct val="100000"/>
              </a:lnSpc>
              <a:spcBef>
                <a:spcPts val="0"/>
              </a:spcBef>
              <a:buFontTx/>
              <a:defRPr sz="2100">
                <a:uFill>
                  <a:solidFill>
                    <a:srgbClr val="000000"/>
                  </a:solidFill>
                </a:uFill>
                <a:latin typeface="Calibri"/>
                <a:ea typeface="Calibri"/>
                <a:cs typeface="Calibri"/>
                <a:sym typeface="Calibri"/>
              </a:defRPr>
            </a:pPr>
            <a:r>
              <a:t>There will be considerable overlap in the students in </a:t>
            </a:r>
            <a14:m>
              <m:oMath>
                <m:sSub>
                  <m:e>
                    <m:r>
                      <a:rPr xmlns:a="http://schemas.openxmlformats.org/drawingml/2006/main" sz="2300" i="1">
                        <a:solidFill>
                          <a:srgbClr val="000000"/>
                        </a:solidFill>
                        <a:latin typeface="Cambria Math" panose="02040503050406030204" pitchFamily="18" charset="0"/>
                      </a:rPr>
                      <m:t>𝑔</m:t>
                    </m:r>
                  </m:e>
                  <m:sub>
                    <m:r>
                      <a:rPr xmlns:a="http://schemas.openxmlformats.org/drawingml/2006/main" sz="2300" i="1">
                        <a:solidFill>
                          <a:srgbClr val="000000"/>
                        </a:solidFill>
                        <a:latin typeface="Cambria Math" panose="02040503050406030204" pitchFamily="18" charset="0"/>
                      </a:rPr>
                      <m:t>1</m:t>
                    </m:r>
                  </m:sub>
                </m:sSub>
              </m:oMath>
            </a14:m>
            <a:r>
              <a:t> and </a:t>
            </a:r>
            <a14:m>
              <m:oMath>
                <m:sSub>
                  <m:e>
                    <m:r>
                      <a:rPr xmlns:a="http://schemas.openxmlformats.org/drawingml/2006/main" sz="2300" i="1">
                        <a:solidFill>
                          <a:srgbClr val="000000"/>
                        </a:solidFill>
                        <a:latin typeface="Cambria Math" panose="02040503050406030204" pitchFamily="18" charset="0"/>
                      </a:rPr>
                      <m:t>𝑔</m:t>
                    </m:r>
                  </m:e>
                  <m:sub>
                    <m:r>
                      <a:rPr xmlns:a="http://schemas.openxmlformats.org/drawingml/2006/main" sz="2300" i="1">
                        <a:solidFill>
                          <a:srgbClr val="000000"/>
                        </a:solidFill>
                        <a:latin typeface="Cambria Math" panose="02040503050406030204" pitchFamily="18" charset="0"/>
                      </a:rPr>
                      <m:t>2</m:t>
                    </m:r>
                  </m:sub>
                </m:sSub>
              </m:oMath>
            </a14:m>
            <a:r>
              <a:t> in most applications of the above Equation to state summative assessment data. </a:t>
            </a:r>
          </a:p>
          <a:p>
            <a:pPr marL="93845" indent="-93845" defTabSz="356615">
              <a:lnSpc>
                <a:spcPct val="100000"/>
              </a:lnSpc>
              <a:spcBef>
                <a:spcPts val="0"/>
              </a:spcBef>
              <a:buFontTx/>
              <a:defRPr sz="2100">
                <a:uFill>
                  <a:solidFill>
                    <a:srgbClr val="000000"/>
                  </a:solidFill>
                </a:uFill>
                <a:latin typeface="Calibri"/>
                <a:ea typeface="Calibri"/>
                <a:cs typeface="Calibri"/>
                <a:sym typeface="Calibri"/>
              </a:defRPr>
            </a:pPr>
            <a:r>
              <a:t>However, there is no requirement that </a:t>
            </a:r>
            <a14:m>
              <m:oMath>
                <m:sSub>
                  <m:e>
                    <m:r>
                      <a:rPr xmlns:a="http://schemas.openxmlformats.org/drawingml/2006/main" sz="2300" i="1">
                        <a:solidFill>
                          <a:srgbClr val="000000"/>
                        </a:solidFill>
                        <a:latin typeface="Cambria Math" panose="02040503050406030204" pitchFamily="18" charset="0"/>
                      </a:rPr>
                      <m:t>𝑔</m:t>
                    </m:r>
                  </m:e>
                  <m:sub>
                    <m:r>
                      <a:rPr xmlns:a="http://schemas.openxmlformats.org/drawingml/2006/main" sz="2300" i="1">
                        <a:solidFill>
                          <a:srgbClr val="000000"/>
                        </a:solidFill>
                        <a:latin typeface="Cambria Math" panose="02040503050406030204" pitchFamily="18" charset="0"/>
                      </a:rPr>
                      <m:t>1</m:t>
                    </m:r>
                  </m:sub>
                </m:sSub>
              </m:oMath>
            </a14:m>
            <a:r>
              <a:t> and </a:t>
            </a:r>
            <a14:m>
              <m:oMath>
                <m:sSub>
                  <m:e>
                    <m:r>
                      <a:rPr xmlns:a="http://schemas.openxmlformats.org/drawingml/2006/main" sz="2300" i="1">
                        <a:solidFill>
                          <a:srgbClr val="000000"/>
                        </a:solidFill>
                        <a:latin typeface="Cambria Math" panose="02040503050406030204" pitchFamily="18" charset="0"/>
                      </a:rPr>
                      <m:t>𝑔</m:t>
                    </m:r>
                  </m:e>
                  <m:sub>
                    <m:r>
                      <a:rPr xmlns:a="http://schemas.openxmlformats.org/drawingml/2006/main" sz="2300" i="1">
                        <a:solidFill>
                          <a:srgbClr val="000000"/>
                        </a:solidFill>
                        <a:latin typeface="Cambria Math" panose="02040503050406030204" pitchFamily="18" charset="0"/>
                      </a:rPr>
                      <m:t>2</m:t>
                    </m:r>
                  </m:sub>
                </m:sSub>
              </m:oMath>
            </a14:m>
            <a:r>
              <a:t> consist of the same students (e.g., NAEP).</a:t>
            </a:r>
            <a:endParaRPr sz="2170"/>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itle 1"/>
          <p:cNvSpPr txBox="1"/>
          <p:nvPr>
            <p:ph type="title"/>
          </p:nvPr>
        </p:nvSpPr>
        <p:spPr>
          <a:xfrm>
            <a:off x="838200" y="365125"/>
            <a:ext cx="10515600" cy="1325563"/>
          </a:xfrm>
          <a:prstGeom prst="rect">
            <a:avLst/>
          </a:prstGeom>
        </p:spPr>
        <p:txBody>
          <a:bodyPr/>
          <a:lstStyle/>
          <a:p>
            <a:pPr/>
            <a:r>
              <a:t>Illustration</a:t>
            </a:r>
          </a:p>
        </p:txBody>
      </p:sp>
      <p:pic>
        <p:nvPicPr>
          <p:cNvPr id="163" name="Effect_Size_SGP_Plot_1.svg" descr="Effect_Size_SGP_Plot_1.svg"/>
          <p:cNvPicPr>
            <a:picLocks noChangeAspect="1"/>
          </p:cNvPicPr>
          <p:nvPr/>
        </p:nvPicPr>
        <p:blipFill>
          <a:blip r:embed="rId2">
            <a:extLst/>
          </a:blip>
          <a:stretch>
            <a:fillRect/>
          </a:stretch>
        </p:blipFill>
        <p:spPr>
          <a:xfrm>
            <a:off x="2921000" y="1524000"/>
            <a:ext cx="6350002" cy="490682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Office Theme">
      <a:majorFont>
        <a:latin typeface="Helvetica"/>
        <a:ea typeface="Helvetica"/>
        <a:cs typeface="Helvetica"/>
      </a:majorFont>
      <a:minorFont>
        <a:latin typeface="Aptos"/>
        <a:ea typeface="Aptos"/>
        <a:cs typeface="Aptos"/>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Office Theme">
      <a:majorFont>
        <a:latin typeface="Helvetica"/>
        <a:ea typeface="Helvetica"/>
        <a:cs typeface="Helvetica"/>
      </a:majorFont>
      <a:minorFont>
        <a:latin typeface="Aptos"/>
        <a:ea typeface="Aptos"/>
        <a:cs typeface="Aptos"/>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